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4" r:id="rId4"/>
  </p:sldMasterIdLst>
  <p:notesMasterIdLst>
    <p:notesMasterId r:id="rId17"/>
  </p:notesMasterIdLst>
  <p:handoutMasterIdLst>
    <p:handoutMasterId r:id="rId18"/>
  </p:handoutMasterIdLst>
  <p:sldIdLst>
    <p:sldId id="284" r:id="rId5"/>
    <p:sldId id="320" r:id="rId6"/>
    <p:sldId id="328" r:id="rId7"/>
    <p:sldId id="329" r:id="rId8"/>
    <p:sldId id="330" r:id="rId9"/>
    <p:sldId id="331" r:id="rId10"/>
    <p:sldId id="334" r:id="rId11"/>
    <p:sldId id="335" r:id="rId12"/>
    <p:sldId id="336" r:id="rId13"/>
    <p:sldId id="337" r:id="rId14"/>
    <p:sldId id="338" r:id="rId15"/>
    <p:sldId id="28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B050"/>
    <a:srgbClr val="9B2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75"/>
  </p:normalViewPr>
  <p:slideViewPr>
    <p:cSldViewPr snapToGrid="0" snapToObjects="1">
      <p:cViewPr varScale="1">
        <p:scale>
          <a:sx n="63" d="100"/>
          <a:sy n="63" d="100"/>
        </p:scale>
        <p:origin x="728" y="7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21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24A93F5-3A6F-4B5B-97AF-1369397B3D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AC266B85-8F9F-4BD7-8F25-D719A1EB7F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7559ED-433E-4048-8B7E-EF7F9EA938A2}" type="datetime5">
              <a:rPr kumimoji="1" lang="ja-JP" altLang="en-US" smtClean="0">
                <a:latin typeface="Meiryo UI" panose="020B0604030504040204" pitchFamily="50" charset="-128"/>
                <a:ea typeface="Meiryo UI" panose="020B0604030504040204" pitchFamily="50" charset="-128"/>
              </a:rPr>
              <a:t>2025/10/26</a:t>
            </a:fld>
            <a:endParaRPr kumimoji="1"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FCB7ABE2-D071-490C-AB5F-3A5907C12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70316E3C-3782-40D3-AFAF-AD4BFBDEBA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D251AD-42BC-4B3B-9679-8EADD79B3F44}" type="slidenum">
              <a:rPr kumimoji="1" lang="en-US" altLang="ja-JP"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77274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943FA5CD-AF5B-4D8F-AEEC-8386B4FC87E1}" type="datetime5">
              <a:rPr lang="ja-JP" altLang="en-US" noProof="0" smtClean="0"/>
              <a:t>2025/10/26</a:t>
            </a:fld>
            <a:endParaRPr lang="ja-JP" altLang="en-US" noProof="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D2D76E09-41B7-FE4E-B099-04DFD58B8CF1}" type="slidenum">
              <a:rPr lang="en-US" altLang="ja-JP" noProof="0" smtClean="0"/>
              <a:pPr/>
              <a:t>‹#›</a:t>
            </a:fld>
            <a:endParaRPr lang="ja-JP" altLang="en-US" noProof="0"/>
          </a:p>
        </p:txBody>
      </p:sp>
    </p:spTree>
    <p:extLst>
      <p:ext uri="{BB962C8B-B14F-4D97-AF65-F5344CB8AC3E}">
        <p14:creationId xmlns:p14="http://schemas.microsoft.com/office/powerpoint/2010/main" val="16295116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D76E09-41B7-FE4E-B099-04DFD58B8CF1}"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087360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fld id="{1091ADF4-E602-4CA8-AD13-2EDA23DACF5C}" type="datetime5">
              <a:rPr lang="ja-JP" altLang="en-US" noProof="0" smtClean="0"/>
              <a:t>2025/10/26</a:t>
            </a:fld>
            <a:endParaRPr lang="ja-JP" altLang="en-US" noProof="0"/>
          </a:p>
        </p:txBody>
      </p:sp>
      <p:sp>
        <p:nvSpPr>
          <p:cNvPr id="5" name="Footer Placeholder 4"/>
          <p:cNvSpPr>
            <a:spLocks noGrp="1"/>
          </p:cNvSpPr>
          <p:nvPr>
            <p:ph type="ftr" sz="quarter" idx="11"/>
          </p:nvPr>
        </p:nvSpPr>
        <p:spPr/>
        <p:txBody>
          <a:bodyPr/>
          <a:lstStyle/>
          <a:p>
            <a:pPr rtl="0"/>
            <a:endParaRPr lang="ja-JP" altLang="en-US" noProof="0"/>
          </a:p>
        </p:txBody>
      </p:sp>
      <p:sp>
        <p:nvSpPr>
          <p:cNvPr id="6" name="Slide Number Placeholder 5"/>
          <p:cNvSpPr>
            <a:spLocks noGrp="1"/>
          </p:cNvSpPr>
          <p:nvPr>
            <p:ph type="sldNum" sz="quarter" idx="12"/>
          </p:nvPr>
        </p:nvSpPr>
        <p:spPr/>
        <p:txBody>
          <a:bodyPr/>
          <a:lstStyle/>
          <a:p>
            <a:pPr rtl="0"/>
            <a:fld id="{4FAB73BC-B049-4115-A692-8D63A059BFB8}" type="slidenum">
              <a:rPr lang="en-US" altLang="ja-JP" noProof="0" smtClean="0"/>
              <a:pPr/>
              <a:t>‹#›</a:t>
            </a:fld>
            <a:endParaRPr lang="ja-JP" alt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7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B2A3ED43-1B44-47FE-A23C-6BA9E3C3E257}" type="datetime5">
              <a:rPr lang="ja-JP" altLang="en-US" noProof="0" smtClean="0"/>
              <a:t>2025/10/26</a:t>
            </a:fld>
            <a:endParaRPr lang="ja-JP" altLang="en-US" noProof="0"/>
          </a:p>
        </p:txBody>
      </p:sp>
      <p:sp>
        <p:nvSpPr>
          <p:cNvPr id="5" name="Footer Placeholder 4"/>
          <p:cNvSpPr>
            <a:spLocks noGrp="1"/>
          </p:cNvSpPr>
          <p:nvPr>
            <p:ph type="ftr" sz="quarter" idx="11"/>
          </p:nvPr>
        </p:nvSpPr>
        <p:spPr/>
        <p:txBody>
          <a:bodyPr/>
          <a:lstStyle/>
          <a:p>
            <a:pPr rtl="0"/>
            <a:endParaRPr lang="ja-JP" altLang="en-US" noProof="0"/>
          </a:p>
        </p:txBody>
      </p:sp>
      <p:sp>
        <p:nvSpPr>
          <p:cNvPr id="6" name="Slide Number Placeholder 5"/>
          <p:cNvSpPr>
            <a:spLocks noGrp="1"/>
          </p:cNvSpPr>
          <p:nvPr>
            <p:ph type="sldNum" sz="quarter" idx="12"/>
          </p:nvPr>
        </p:nvSpPr>
        <p:spPr/>
        <p:txBody>
          <a:bodyPr/>
          <a:lstStyle/>
          <a:p>
            <a:pPr rtl="0"/>
            <a:fld id="{4FAB73BC-B049-4115-A692-8D63A059BFB8}" type="slidenum">
              <a:rPr lang="en-US" altLang="ja-JP" noProof="0" smtClean="0"/>
              <a:t>‹#›</a:t>
            </a:fld>
            <a:endParaRPr lang="ja-JP" altLang="en-US" noProof="0"/>
          </a:p>
        </p:txBody>
      </p:sp>
    </p:spTree>
    <p:extLst>
      <p:ext uri="{BB962C8B-B14F-4D97-AF65-F5344CB8AC3E}">
        <p14:creationId xmlns:p14="http://schemas.microsoft.com/office/powerpoint/2010/main" val="77892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C9FC7F-DA5F-4B08-B569-AF67AC8E59D6}" type="datetime5">
              <a:rPr lang="ja-JP" altLang="en-US" noProof="0" smtClean="0"/>
              <a:t>2025/10/26</a:t>
            </a:fld>
            <a:endParaRPr lang="ja-JP" altLang="en-US" noProof="0"/>
          </a:p>
        </p:txBody>
      </p:sp>
      <p:sp>
        <p:nvSpPr>
          <p:cNvPr id="5" name="Footer Placeholder 4"/>
          <p:cNvSpPr>
            <a:spLocks noGrp="1"/>
          </p:cNvSpPr>
          <p:nvPr>
            <p:ph type="ftr" sz="quarter" idx="11"/>
          </p:nvPr>
        </p:nvSpPr>
        <p:spPr/>
        <p:txBody>
          <a:bodyPr/>
          <a:lstStyle/>
          <a:p>
            <a:endParaRPr lang="ja-JP" altLang="en-US" noProof="0"/>
          </a:p>
        </p:txBody>
      </p:sp>
      <p:sp>
        <p:nvSpPr>
          <p:cNvPr id="6" name="Slide Number Placeholder 5"/>
          <p:cNvSpPr>
            <a:spLocks noGrp="1"/>
          </p:cNvSpPr>
          <p:nvPr>
            <p:ph type="sldNum" sz="quarter" idx="12"/>
          </p:nvPr>
        </p:nvSpPr>
        <p:spPr/>
        <p:txBody>
          <a:bodyPr/>
          <a:lstStyle/>
          <a:p>
            <a:fld id="{4FAB73BC-B049-4115-A692-8D63A059BFB8}" type="slidenum">
              <a:rPr lang="en-US" altLang="ja-JP" noProof="0" smtClean="0"/>
              <a:pPr/>
              <a:t>‹#›</a:t>
            </a:fld>
            <a:endParaRPr lang="ja-JP" altLang="en-US" noProof="0"/>
          </a:p>
        </p:txBody>
      </p:sp>
    </p:spTree>
    <p:extLst>
      <p:ext uri="{BB962C8B-B14F-4D97-AF65-F5344CB8AC3E}">
        <p14:creationId xmlns:p14="http://schemas.microsoft.com/office/powerpoint/2010/main" val="60349772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318D730C-4F52-4FD7-8D69-1D8C2EA52719}" type="datetime5">
              <a:rPr lang="ja-JP" altLang="en-US" noProof="0" smtClean="0"/>
              <a:t>2025/10/26</a:t>
            </a:fld>
            <a:endParaRPr lang="ja-JP" altLang="en-US" noProof="0"/>
          </a:p>
        </p:txBody>
      </p:sp>
      <p:sp>
        <p:nvSpPr>
          <p:cNvPr id="5" name="Footer Placeholder 4"/>
          <p:cNvSpPr>
            <a:spLocks noGrp="1"/>
          </p:cNvSpPr>
          <p:nvPr>
            <p:ph type="ftr" sz="quarter" idx="11"/>
          </p:nvPr>
        </p:nvSpPr>
        <p:spPr/>
        <p:txBody>
          <a:bodyPr/>
          <a:lstStyle/>
          <a:p>
            <a:pPr rtl="0"/>
            <a:endParaRPr lang="ja-JP" altLang="en-US" noProof="0"/>
          </a:p>
        </p:txBody>
      </p:sp>
      <p:sp>
        <p:nvSpPr>
          <p:cNvPr id="6" name="Slide Number Placeholder 5"/>
          <p:cNvSpPr>
            <a:spLocks noGrp="1"/>
          </p:cNvSpPr>
          <p:nvPr>
            <p:ph type="sldNum" sz="quarter" idx="12"/>
          </p:nvPr>
        </p:nvSpPr>
        <p:spPr/>
        <p:txBody>
          <a:bodyPr/>
          <a:lstStyle/>
          <a:p>
            <a:pPr rtl="0"/>
            <a:fld id="{4FAB73BC-B049-4115-A692-8D63A059BFB8}" type="slidenum">
              <a:rPr lang="en-US" altLang="ja-JP" noProof="0" smtClean="0"/>
              <a:t>‹#›</a:t>
            </a:fld>
            <a:endParaRPr lang="ja-JP" altLang="en-US" noProof="0"/>
          </a:p>
        </p:txBody>
      </p:sp>
    </p:spTree>
    <p:extLst>
      <p:ext uri="{BB962C8B-B14F-4D97-AF65-F5344CB8AC3E}">
        <p14:creationId xmlns:p14="http://schemas.microsoft.com/office/powerpoint/2010/main" val="85978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C9FC7F-DA5F-4B08-B569-AF67AC8E59D6}" type="datetime5">
              <a:rPr lang="ja-JP" altLang="en-US" noProof="0" smtClean="0"/>
              <a:t>2025/10/26</a:t>
            </a:fld>
            <a:endParaRPr lang="ja-JP" altLang="en-US" noProof="0"/>
          </a:p>
        </p:txBody>
      </p:sp>
      <p:sp>
        <p:nvSpPr>
          <p:cNvPr id="5" name="Footer Placeholder 4"/>
          <p:cNvSpPr>
            <a:spLocks noGrp="1"/>
          </p:cNvSpPr>
          <p:nvPr>
            <p:ph type="ftr" sz="quarter" idx="11"/>
          </p:nvPr>
        </p:nvSpPr>
        <p:spPr/>
        <p:txBody>
          <a:bodyPr/>
          <a:lstStyle/>
          <a:p>
            <a:endParaRPr lang="ja-JP" altLang="en-US" noProof="0"/>
          </a:p>
        </p:txBody>
      </p:sp>
      <p:sp>
        <p:nvSpPr>
          <p:cNvPr id="6" name="Slide Number Placeholder 5"/>
          <p:cNvSpPr>
            <a:spLocks noGrp="1"/>
          </p:cNvSpPr>
          <p:nvPr>
            <p:ph type="sldNum" sz="quarter" idx="12"/>
          </p:nvPr>
        </p:nvSpPr>
        <p:spPr/>
        <p:txBody>
          <a:bodyPr/>
          <a:lstStyle/>
          <a:p>
            <a:fld id="{4FAB73BC-B049-4115-A692-8D63A059BFB8}" type="slidenum">
              <a:rPr lang="en-US" altLang="ja-JP" noProof="0" smtClean="0"/>
              <a:pPr/>
              <a:t>‹#›</a:t>
            </a:fld>
            <a:endParaRPr lang="ja-JP" altLang="en-US"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78253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CC9FC7F-DA5F-4B08-B569-AF67AC8E59D6}" type="datetime5">
              <a:rPr lang="ja-JP" altLang="en-US" noProof="0" smtClean="0"/>
              <a:t>2025/10/26</a:t>
            </a:fld>
            <a:endParaRPr lang="ja-JP" altLang="en-US" noProof="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4FAB73BC-B049-4115-A692-8D63A059BFB8}" type="slidenum">
              <a:rPr lang="en-US" altLang="ja-JP" noProof="0" smtClean="0"/>
              <a:pPr/>
              <a:t>‹#›</a:t>
            </a:fld>
            <a:endParaRPr lang="ja-JP" altLang="en-US" noProof="0"/>
          </a:p>
        </p:txBody>
      </p:sp>
    </p:spTree>
    <p:extLst>
      <p:ext uri="{BB962C8B-B14F-4D97-AF65-F5344CB8AC3E}">
        <p14:creationId xmlns:p14="http://schemas.microsoft.com/office/powerpoint/2010/main" val="35353632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867AA21A-5FBD-48F5-98AE-400AAC3DDEE6}" type="datetime5">
              <a:rPr lang="ja-JP" altLang="en-US" noProof="0" smtClean="0"/>
              <a:t>2025/10/26</a:t>
            </a:fld>
            <a:endParaRPr lang="ja-JP" altLang="en-US" noProof="0"/>
          </a:p>
        </p:txBody>
      </p:sp>
      <p:sp>
        <p:nvSpPr>
          <p:cNvPr id="8" name="Footer Placeholder 7"/>
          <p:cNvSpPr>
            <a:spLocks noGrp="1"/>
          </p:cNvSpPr>
          <p:nvPr>
            <p:ph type="ftr" sz="quarter" idx="11"/>
          </p:nvPr>
        </p:nvSpPr>
        <p:spPr/>
        <p:txBody>
          <a:bodyPr/>
          <a:lstStyle/>
          <a:p>
            <a:pPr rtl="0"/>
            <a:endParaRPr lang="ja-JP" altLang="en-US" noProof="0"/>
          </a:p>
        </p:txBody>
      </p:sp>
      <p:sp>
        <p:nvSpPr>
          <p:cNvPr id="9" name="Slide Number Placeholder 8"/>
          <p:cNvSpPr>
            <a:spLocks noGrp="1"/>
          </p:cNvSpPr>
          <p:nvPr>
            <p:ph type="sldNum" sz="quarter" idx="12"/>
          </p:nvPr>
        </p:nvSpPr>
        <p:spPr/>
        <p:txBody>
          <a:bodyPr/>
          <a:lstStyle/>
          <a:p>
            <a:pPr rtl="0"/>
            <a:fld id="{4FAB73BC-B049-4115-A692-8D63A059BFB8}" type="slidenum">
              <a:rPr lang="en-US" altLang="ja-JP" noProof="0" smtClean="0"/>
              <a:t>‹#›</a:t>
            </a:fld>
            <a:endParaRPr lang="ja-JP" altLang="en-US" noProof="0"/>
          </a:p>
        </p:txBody>
      </p:sp>
    </p:spTree>
    <p:extLst>
      <p:ext uri="{BB962C8B-B14F-4D97-AF65-F5344CB8AC3E}">
        <p14:creationId xmlns:p14="http://schemas.microsoft.com/office/powerpoint/2010/main" val="10254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447BBA5E-501B-43F2-BED6-D5C3C764669D}" type="datetime5">
              <a:rPr lang="ja-JP" altLang="en-US" noProof="0" smtClean="0"/>
              <a:t>2025/10/26</a:t>
            </a:fld>
            <a:endParaRPr lang="ja-JP" altLang="en-US" noProof="0"/>
          </a:p>
        </p:txBody>
      </p:sp>
      <p:sp>
        <p:nvSpPr>
          <p:cNvPr id="4" name="Footer Placeholder 3"/>
          <p:cNvSpPr>
            <a:spLocks noGrp="1"/>
          </p:cNvSpPr>
          <p:nvPr>
            <p:ph type="ftr" sz="quarter" idx="11"/>
          </p:nvPr>
        </p:nvSpPr>
        <p:spPr/>
        <p:txBody>
          <a:bodyPr/>
          <a:lstStyle/>
          <a:p>
            <a:pPr rtl="0"/>
            <a:endParaRPr lang="ja-JP" altLang="en-US" noProof="0"/>
          </a:p>
        </p:txBody>
      </p:sp>
      <p:sp>
        <p:nvSpPr>
          <p:cNvPr id="5" name="Slide Number Placeholder 4"/>
          <p:cNvSpPr>
            <a:spLocks noGrp="1"/>
          </p:cNvSpPr>
          <p:nvPr>
            <p:ph type="sldNum" sz="quarter" idx="12"/>
          </p:nvPr>
        </p:nvSpPr>
        <p:spPr/>
        <p:txBody>
          <a:bodyPr/>
          <a:lstStyle/>
          <a:p>
            <a:pPr rtl="0"/>
            <a:fld id="{4FAB73BC-B049-4115-A692-8D63A059BFB8}" type="slidenum">
              <a:rPr lang="en-US" altLang="ja-JP" noProof="0" smtClean="0"/>
              <a:t>‹#›</a:t>
            </a:fld>
            <a:endParaRPr lang="ja-JP" altLang="en-US" noProof="0"/>
          </a:p>
        </p:txBody>
      </p:sp>
    </p:spTree>
    <p:extLst>
      <p:ext uri="{BB962C8B-B14F-4D97-AF65-F5344CB8AC3E}">
        <p14:creationId xmlns:p14="http://schemas.microsoft.com/office/powerpoint/2010/main" val="66058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C9FC7F-DA5F-4B08-B569-AF67AC8E59D6}" type="datetime5">
              <a:rPr lang="ja-JP" altLang="en-US" noProof="0" smtClean="0"/>
              <a:t>2025/10/26</a:t>
            </a:fld>
            <a:endParaRPr lang="ja-JP" altLang="en-US" noProof="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ja-JP" altLang="en-US" noProof="0"/>
          </a:p>
        </p:txBody>
      </p:sp>
      <p:sp>
        <p:nvSpPr>
          <p:cNvPr id="9" name="Slide Number Placeholder 8"/>
          <p:cNvSpPr>
            <a:spLocks noGrp="1"/>
          </p:cNvSpPr>
          <p:nvPr>
            <p:ph type="sldNum" sz="quarter" idx="12"/>
          </p:nvPr>
        </p:nvSpPr>
        <p:spPr/>
        <p:txBody>
          <a:bodyPr/>
          <a:lstStyle/>
          <a:p>
            <a:fld id="{4FAB73BC-B049-4115-A692-8D63A059BFB8}" type="slidenum">
              <a:rPr lang="en-US" altLang="ja-JP" noProof="0" smtClean="0"/>
              <a:pPr/>
              <a:t>‹#›</a:t>
            </a:fld>
            <a:endParaRPr lang="ja-JP" altLang="en-US" noProof="0"/>
          </a:p>
        </p:txBody>
      </p:sp>
    </p:spTree>
    <p:extLst>
      <p:ext uri="{BB962C8B-B14F-4D97-AF65-F5344CB8AC3E}">
        <p14:creationId xmlns:p14="http://schemas.microsoft.com/office/powerpoint/2010/main" val="262021774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CC9FC7F-DA5F-4B08-B569-AF67AC8E59D6}" type="datetime5">
              <a:rPr lang="ja-JP" altLang="en-US" noProof="0" smtClean="0"/>
              <a:t>2025/10/26</a:t>
            </a:fld>
            <a:endParaRPr lang="ja-JP" altLang="en-US"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ja-JP" altLang="en-US" noProof="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altLang="ja-JP" noProof="0" smtClean="0"/>
              <a:pPr/>
              <a:t>‹#›</a:t>
            </a:fld>
            <a:endParaRPr lang="ja-JP" altLang="en-US" noProof="0"/>
          </a:p>
        </p:txBody>
      </p:sp>
    </p:spTree>
    <p:extLst>
      <p:ext uri="{BB962C8B-B14F-4D97-AF65-F5344CB8AC3E}">
        <p14:creationId xmlns:p14="http://schemas.microsoft.com/office/powerpoint/2010/main" val="339371116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CC9FC7F-DA5F-4B08-B569-AF67AC8E59D6}" type="datetime5">
              <a:rPr lang="ja-JP" altLang="en-US" noProof="0" smtClean="0"/>
              <a:t>2025/10/26</a:t>
            </a:fld>
            <a:endParaRPr lang="ja-JP" altLang="en-US" noProof="0"/>
          </a:p>
        </p:txBody>
      </p:sp>
      <p:sp>
        <p:nvSpPr>
          <p:cNvPr id="6" name="Footer Placeholder 5"/>
          <p:cNvSpPr>
            <a:spLocks noGrp="1"/>
          </p:cNvSpPr>
          <p:nvPr>
            <p:ph type="ftr" sz="quarter" idx="11"/>
          </p:nvPr>
        </p:nvSpPr>
        <p:spPr/>
        <p:txBody>
          <a:bodyPr/>
          <a:lstStyle/>
          <a:p>
            <a:endParaRPr lang="ja-JP" altLang="en-US" noProof="0"/>
          </a:p>
        </p:txBody>
      </p:sp>
      <p:sp>
        <p:nvSpPr>
          <p:cNvPr id="7" name="Slide Number Placeholder 6"/>
          <p:cNvSpPr>
            <a:spLocks noGrp="1"/>
          </p:cNvSpPr>
          <p:nvPr>
            <p:ph type="sldNum" sz="quarter" idx="12"/>
          </p:nvPr>
        </p:nvSpPr>
        <p:spPr/>
        <p:txBody>
          <a:bodyPr/>
          <a:lstStyle/>
          <a:p>
            <a:fld id="{4FAB73BC-B049-4115-A692-8D63A059BFB8}" type="slidenum">
              <a:rPr lang="en-US" altLang="ja-JP" noProof="0" smtClean="0"/>
              <a:pPr/>
              <a:t>‹#›</a:t>
            </a:fld>
            <a:endParaRPr lang="ja-JP" altLang="en-US" noProof="0"/>
          </a:p>
        </p:txBody>
      </p:sp>
    </p:spTree>
    <p:extLst>
      <p:ext uri="{BB962C8B-B14F-4D97-AF65-F5344CB8AC3E}">
        <p14:creationId xmlns:p14="http://schemas.microsoft.com/office/powerpoint/2010/main" val="19419046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CC9FC7F-DA5F-4B08-B569-AF67AC8E59D6}" type="datetime5">
              <a:rPr lang="ja-JP" altLang="en-US" noProof="0" smtClean="0"/>
              <a:t>2025/10/26</a:t>
            </a:fld>
            <a:endParaRPr lang="ja-JP" altLang="en-US" noProof="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ja-JP" altLang="en-US" noProof="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altLang="ja-JP" noProof="0" smtClean="0"/>
              <a:pPr/>
              <a:t>‹#›</a:t>
            </a:fld>
            <a:endParaRPr lang="ja-JP" altLang="en-US" noProof="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15119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C93519-6B29-1346-9FCB-0835B80531A4}"/>
              </a:ext>
            </a:extLst>
          </p:cNvPr>
          <p:cNvSpPr>
            <a:spLocks noGrp="1"/>
          </p:cNvSpPr>
          <p:nvPr>
            <p:ph type="ctrTitle"/>
          </p:nvPr>
        </p:nvSpPr>
        <p:spPr>
          <a:xfrm>
            <a:off x="870326" y="2089967"/>
            <a:ext cx="10143114" cy="1116195"/>
          </a:xfrm>
        </p:spPr>
        <p:txBody>
          <a:bodyPr rtlCol="0" anchor="b">
            <a:noAutofit/>
          </a:bodyPr>
          <a:lstStyle/>
          <a:p>
            <a:pPr algn="ctr">
              <a:spcBef>
                <a:spcPts val="600"/>
              </a:spcBef>
              <a:spcAft>
                <a:spcPts val="600"/>
              </a:spcAft>
            </a:pPr>
            <a:r>
              <a:rPr lang="en-US" sz="3600" b="1" dirty="0">
                <a:solidFill>
                  <a:srgbClr val="FF0000"/>
                </a:solidFill>
              </a:rPr>
              <a:t>TỔNG QUAN VỀ THỊ TRƯỜNG, TIỀM NĂNG, XU HƯỚNG VÀ TRIỂN VỌNG XUẤT KHẨU SẢN PHẨM HALAL</a:t>
            </a:r>
            <a:endParaRPr lang="ja-JP" altLang="en-US" sz="3600" b="1" dirty="0">
              <a:solidFill>
                <a:srgbClr val="FF0000"/>
              </a:solidFill>
              <a:latin typeface="+mn-lt"/>
            </a:endParaRPr>
          </a:p>
        </p:txBody>
      </p:sp>
      <p:sp>
        <p:nvSpPr>
          <p:cNvPr id="8" name="サブタイトル 7">
            <a:extLst>
              <a:ext uri="{FF2B5EF4-FFF2-40B4-BE49-F238E27FC236}">
                <a16:creationId xmlns:a16="http://schemas.microsoft.com/office/drawing/2014/main" id="{57FFE273-805C-47CC-98BD-C63CD14BF635}"/>
              </a:ext>
            </a:extLst>
          </p:cNvPr>
          <p:cNvSpPr>
            <a:spLocks noGrp="1"/>
          </p:cNvSpPr>
          <p:nvPr>
            <p:ph type="subTitle" idx="1"/>
          </p:nvPr>
        </p:nvSpPr>
        <p:spPr>
          <a:xfrm>
            <a:off x="1558324" y="5847691"/>
            <a:ext cx="9109676" cy="900395"/>
          </a:xfrm>
        </p:spPr>
        <p:txBody>
          <a:bodyPr vert="horz" lIns="91440" tIns="45720" rIns="91440" bIns="45720" rtlCol="0" anchor="t">
            <a:noAutofit/>
          </a:bodyPr>
          <a:lstStyle/>
          <a:p>
            <a:pPr algn="ctr">
              <a:lnSpc>
                <a:spcPct val="85000"/>
              </a:lnSpc>
              <a:spcBef>
                <a:spcPct val="0"/>
              </a:spcBef>
            </a:pPr>
            <a:r>
              <a:rPr lang="en-US" altLang="ja-JP" sz="2800" cap="none" spc="-50" dirty="0" err="1">
                <a:solidFill>
                  <a:schemeClr val="tx1"/>
                </a:solidFill>
                <a:latin typeface="+mn-lt"/>
                <a:ea typeface="+mj-ea"/>
                <a:cs typeface="+mj-cs"/>
              </a:rPr>
              <a:t>Cần</a:t>
            </a:r>
            <a:r>
              <a:rPr lang="en-US" altLang="ja-JP" sz="2800" cap="none" spc="-50" dirty="0">
                <a:solidFill>
                  <a:schemeClr val="tx1"/>
                </a:solidFill>
                <a:latin typeface="+mn-lt"/>
                <a:ea typeface="+mj-ea"/>
                <a:cs typeface="+mj-cs"/>
              </a:rPr>
              <a:t> </a:t>
            </a:r>
            <a:r>
              <a:rPr lang="en-US" altLang="ja-JP" sz="2800" cap="none" spc="-50" dirty="0" err="1">
                <a:solidFill>
                  <a:schemeClr val="tx1"/>
                </a:solidFill>
                <a:latin typeface="+mn-lt"/>
                <a:ea typeface="+mj-ea"/>
                <a:cs typeface="+mj-cs"/>
              </a:rPr>
              <a:t>thơ</a:t>
            </a:r>
            <a:r>
              <a:rPr lang="en-US" altLang="ja-JP" sz="2800" cap="none" spc="-50" dirty="0">
                <a:solidFill>
                  <a:schemeClr val="tx1"/>
                </a:solidFill>
                <a:latin typeface="+mn-lt"/>
                <a:ea typeface="+mj-ea"/>
                <a:cs typeface="+mj-cs"/>
              </a:rPr>
              <a:t>, </a:t>
            </a:r>
            <a:r>
              <a:rPr lang="en-US" altLang="ja-JP" sz="2800" cap="none" spc="-50" dirty="0" err="1">
                <a:solidFill>
                  <a:schemeClr val="tx1"/>
                </a:solidFill>
                <a:latin typeface="+mn-lt"/>
                <a:ea typeface="+mj-ea"/>
                <a:cs typeface="+mj-cs"/>
              </a:rPr>
              <a:t>Tháng</a:t>
            </a:r>
            <a:r>
              <a:rPr lang="en-US" altLang="ja-JP" sz="2800" cap="none" spc="-50" dirty="0">
                <a:solidFill>
                  <a:schemeClr val="tx1"/>
                </a:solidFill>
                <a:latin typeface="+mn-lt"/>
                <a:ea typeface="+mj-ea"/>
                <a:cs typeface="+mj-cs"/>
              </a:rPr>
              <a:t> 10/2025</a:t>
            </a:r>
          </a:p>
        </p:txBody>
      </p:sp>
      <p:sp>
        <p:nvSpPr>
          <p:cNvPr id="15" name="サブタイトル 7">
            <a:extLst>
              <a:ext uri="{FF2B5EF4-FFF2-40B4-BE49-F238E27FC236}">
                <a16:creationId xmlns:a16="http://schemas.microsoft.com/office/drawing/2014/main" id="{69F504C7-89A5-4414-BB97-49B5D8A97BA6}"/>
              </a:ext>
            </a:extLst>
          </p:cNvPr>
          <p:cNvSpPr txBox="1">
            <a:spLocks/>
          </p:cNvSpPr>
          <p:nvPr/>
        </p:nvSpPr>
        <p:spPr>
          <a:xfrm>
            <a:off x="1074355" y="756438"/>
            <a:ext cx="3896428" cy="11161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kumimoji="1" sz="2200" kern="1200">
                <a:solidFill>
                  <a:schemeClr val="tx1"/>
                </a:solidFill>
                <a:latin typeface="Meiryo UI" panose="020B0604030504040204" pitchFamily="50" charset="-128"/>
                <a:ea typeface="Meiryo UI" panose="020B0604030504040204" pitchFamily="50" charset="-128"/>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kumimoji="1" sz="2200" kern="1200">
                <a:solidFill>
                  <a:schemeClr val="tx1"/>
                </a:solidFill>
                <a:latin typeface="Meiryo UI" panose="020B0604030504040204" pitchFamily="50" charset="-128"/>
                <a:ea typeface="Meiryo UI" panose="020B0604030504040204" pitchFamily="50" charset="-128"/>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kumimoji="1" sz="2200" kern="1200">
                <a:solidFill>
                  <a:schemeClr val="tx1"/>
                </a:solidFill>
                <a:latin typeface="Meiryo UI" panose="020B0604030504040204" pitchFamily="50" charset="-128"/>
                <a:ea typeface="Meiryo UI" panose="020B0604030504040204" pitchFamily="50" charset="-128"/>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kumimoji="1" sz="2000" kern="1200">
                <a:solidFill>
                  <a:schemeClr val="tx1"/>
                </a:solidFill>
                <a:latin typeface="Meiryo UI" panose="020B0604030504040204" pitchFamily="50" charset="-128"/>
                <a:ea typeface="Meiryo UI" panose="020B0604030504040204" pitchFamily="50" charset="-128"/>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kumimoji="1" sz="2000" kern="1200">
                <a:solidFill>
                  <a:schemeClr val="tx1"/>
                </a:solidFill>
                <a:latin typeface="Meiryo UI" panose="020B0604030504040204" pitchFamily="50" charset="-128"/>
                <a:ea typeface="Meiryo UI" panose="020B0604030504040204" pitchFamily="50" charset="-128"/>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kumimoji="1"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kumimoji="1"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kumimoji="1"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E48312">
                  <a:lumMod val="75000"/>
                </a:srgbClr>
              </a:buClr>
              <a:buSzPct val="85000"/>
              <a:buFont typeface="Wingdings" pitchFamily="2" charset="2"/>
              <a:buNone/>
              <a:tabLst/>
              <a:defRPr/>
            </a:pPr>
            <a:r>
              <a:rPr kumimoji="1" lang="en-US" altLang="ja-JP" sz="2800" b="1" i="0" u="none" strike="noStrike" kern="1200" cap="none" spc="0" normalizeH="0" baseline="0" noProof="0" dirty="0">
                <a:ln>
                  <a:noFill/>
                </a:ln>
                <a:solidFill>
                  <a:srgbClr val="000000"/>
                </a:solidFill>
                <a:effectLst/>
                <a:uLnTx/>
                <a:uFillTx/>
                <a:latin typeface="Calibri" panose="020F0502020204030204"/>
                <a:ea typeface="Meiryo UI" panose="020B0604030504040204" pitchFamily="50" charset="-128"/>
                <a:cs typeface="+mn-cs"/>
              </a:rPr>
              <a:t>BỘ NÔNG NGHIỆP</a:t>
            </a:r>
          </a:p>
          <a:p>
            <a:pPr marL="0" marR="0" lvl="0" indent="0" algn="ctr" defTabSz="914400" rtl="0" eaLnBrk="1" fontAlgn="auto" latinLnBrk="0" hangingPunct="1">
              <a:lnSpc>
                <a:spcPct val="90000"/>
              </a:lnSpc>
              <a:spcBef>
                <a:spcPts val="0"/>
              </a:spcBef>
              <a:spcAft>
                <a:spcPts val="0"/>
              </a:spcAft>
              <a:buClr>
                <a:srgbClr val="E48312">
                  <a:lumMod val="75000"/>
                </a:srgbClr>
              </a:buClr>
              <a:buSzPct val="85000"/>
              <a:buFont typeface="Wingdings" pitchFamily="2" charset="2"/>
              <a:buNone/>
              <a:tabLst/>
              <a:defRPr/>
            </a:pPr>
            <a:r>
              <a:rPr kumimoji="1" lang="en-US" altLang="ja-JP" sz="2800" b="1" i="0" u="none" strike="noStrike" kern="1200" cap="none" spc="0" normalizeH="0" baseline="0" noProof="0" dirty="0">
                <a:ln>
                  <a:noFill/>
                </a:ln>
                <a:solidFill>
                  <a:srgbClr val="000000"/>
                </a:solidFill>
                <a:effectLst/>
                <a:uLnTx/>
                <a:uFillTx/>
                <a:latin typeface="Calibri" panose="020F0502020204030204"/>
                <a:ea typeface="Meiryo UI" panose="020B0604030504040204" pitchFamily="50" charset="-128"/>
                <a:cs typeface="+mn-cs"/>
              </a:rPr>
              <a:t> VÀ MÔI TRƯỜNG</a:t>
            </a:r>
          </a:p>
        </p:txBody>
      </p:sp>
      <p:pic>
        <p:nvPicPr>
          <p:cNvPr id="7" name="Picture 6">
            <a:extLst>
              <a:ext uri="{FF2B5EF4-FFF2-40B4-BE49-F238E27FC236}">
                <a16:creationId xmlns:a16="http://schemas.microsoft.com/office/drawing/2014/main" id="{439FA67B-6AAF-444D-8D10-E568086A55CF}"/>
              </a:ext>
            </a:extLst>
          </p:cNvPr>
          <p:cNvPicPr>
            <a:picLocks noChangeAspect="1"/>
          </p:cNvPicPr>
          <p:nvPr/>
        </p:nvPicPr>
        <p:blipFill>
          <a:blip r:embed="rId3"/>
          <a:srcRect/>
          <a:stretch>
            <a:fillRect/>
          </a:stretch>
        </p:blipFill>
        <p:spPr>
          <a:xfrm>
            <a:off x="5346884" y="776889"/>
            <a:ext cx="2018754" cy="707909"/>
          </a:xfrm>
          <a:prstGeom prst="rect">
            <a:avLst/>
          </a:prstGeom>
        </p:spPr>
      </p:pic>
      <p:pic>
        <p:nvPicPr>
          <p:cNvPr id="3" name="Google Shape;90;p1">
            <a:extLst>
              <a:ext uri="{FF2B5EF4-FFF2-40B4-BE49-F238E27FC236}">
                <a16:creationId xmlns:a16="http://schemas.microsoft.com/office/drawing/2014/main" id="{F83A8843-17BC-A6D6-834E-63BF3B210557}"/>
              </a:ext>
            </a:extLst>
          </p:cNvPr>
          <p:cNvPicPr preferRelativeResize="0"/>
          <p:nvPr/>
        </p:nvPicPr>
        <p:blipFill rotWithShape="1">
          <a:blip r:embed="rId4">
            <a:alphaModFix/>
          </a:blip>
          <a:srcRect/>
          <a:stretch/>
        </p:blipFill>
        <p:spPr>
          <a:xfrm>
            <a:off x="8117841" y="756438"/>
            <a:ext cx="2713406" cy="767762"/>
          </a:xfrm>
          <a:prstGeom prst="rect">
            <a:avLst/>
          </a:prstGeom>
          <a:noFill/>
          <a:ln>
            <a:noFill/>
          </a:ln>
        </p:spPr>
      </p:pic>
      <p:pic>
        <p:nvPicPr>
          <p:cNvPr id="1026" name="Picture 2" descr="Thị trường Halal - &quot;mỏ vàng&quot; cho các sản phẩm của hợp tác xã Việt Nam">
            <a:extLst>
              <a:ext uri="{FF2B5EF4-FFF2-40B4-BE49-F238E27FC236}">
                <a16:creationId xmlns:a16="http://schemas.microsoft.com/office/drawing/2014/main" id="{CB0D8F3C-E960-5EA6-EB76-F9D8FC60DF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206162"/>
            <a:ext cx="7620000" cy="241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723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20D7A-CA08-ED05-784A-2E1A3C0BE857}"/>
            </a:ext>
          </a:extLst>
        </p:cNvPr>
        <p:cNvGrpSpPr/>
        <p:nvPr/>
      </p:nvGrpSpPr>
      <p:grpSpPr>
        <a:xfrm>
          <a:off x="0" y="0"/>
          <a:ext cx="0" cy="0"/>
          <a:chOff x="0" y="0"/>
          <a:chExt cx="0" cy="0"/>
        </a:xfrm>
      </p:grpSpPr>
      <p:sp>
        <p:nvSpPr>
          <p:cNvPr id="153" name="Bối cảnh">
            <a:extLst>
              <a:ext uri="{FF2B5EF4-FFF2-40B4-BE49-F238E27FC236}">
                <a16:creationId xmlns:a16="http://schemas.microsoft.com/office/drawing/2014/main" id="{F2B7E573-7472-29CE-7245-B225875ED4C6}"/>
              </a:ext>
            </a:extLst>
          </p:cNvPr>
          <p:cNvSpPr txBox="1">
            <a:spLocks noGrp="1"/>
          </p:cNvSpPr>
          <p:nvPr>
            <p:ph type="ctrTitle"/>
          </p:nvPr>
        </p:nvSpPr>
        <p:spPr>
          <a:xfrm>
            <a:off x="1106329" y="335280"/>
            <a:ext cx="9895046" cy="1432560"/>
          </a:xfrm>
          <a:prstGeom prst="rect">
            <a:avLst/>
          </a:prstGeom>
        </p:spPr>
        <p:txBody>
          <a:bodyPr>
            <a:normAutofit fontScale="90000"/>
          </a:bodyPr>
          <a:lstStyle>
            <a:lvl1pPr>
              <a:defRPr>
                <a:solidFill>
                  <a:srgbClr val="FF0000"/>
                </a:solidFill>
              </a:defRPr>
            </a:lvl1pPr>
          </a:lstStyle>
          <a:p>
            <a:pPr algn="ctr"/>
            <a:br>
              <a:rPr lang="en-US" sz="3100" dirty="0"/>
            </a:br>
            <a:br>
              <a:rPr lang="en-US" sz="3100" dirty="0"/>
            </a:br>
            <a:br>
              <a:rPr lang="en-US" sz="3100" dirty="0"/>
            </a:br>
            <a:br>
              <a:rPr lang="en-US" sz="3100" dirty="0"/>
            </a:br>
            <a:br>
              <a:rPr lang="en-US" sz="3100" dirty="0"/>
            </a:br>
            <a:br>
              <a:rPr lang="en-US" sz="3100" dirty="0"/>
            </a:br>
            <a:r>
              <a:rPr lang="en-US" sz="3100" b="1" dirty="0" err="1"/>
              <a:t>Tiềm</a:t>
            </a:r>
            <a:r>
              <a:rPr lang="en-US" sz="3100" b="1" dirty="0"/>
              <a:t> </a:t>
            </a:r>
            <a:r>
              <a:rPr lang="en-US" sz="3100" b="1" dirty="0" err="1"/>
              <a:t>năng</a:t>
            </a:r>
            <a:r>
              <a:rPr lang="en-US" sz="3100" b="1" dirty="0"/>
              <a:t> </a:t>
            </a:r>
            <a:r>
              <a:rPr lang="en-US" sz="3100" b="1" dirty="0" err="1"/>
              <a:t>phát</a:t>
            </a:r>
            <a:r>
              <a:rPr lang="en-US" sz="3100" b="1" dirty="0"/>
              <a:t> </a:t>
            </a:r>
            <a:r>
              <a:rPr lang="en-US" sz="3100" b="1" dirty="0" err="1"/>
              <a:t>triển</a:t>
            </a:r>
            <a:r>
              <a:rPr lang="en-US" sz="3100" b="1" dirty="0"/>
              <a:t> </a:t>
            </a:r>
            <a:r>
              <a:rPr lang="en-US" sz="3100" b="1" dirty="0" err="1"/>
              <a:t>ngành</a:t>
            </a:r>
            <a:r>
              <a:rPr lang="en-US" sz="3100" b="1" dirty="0"/>
              <a:t> Halal </a:t>
            </a:r>
            <a:r>
              <a:rPr lang="en-US" sz="3100" b="1" dirty="0" err="1"/>
              <a:t>của</a:t>
            </a:r>
            <a:r>
              <a:rPr lang="en-US" sz="3100" b="1" dirty="0"/>
              <a:t> Việt Nam</a:t>
            </a:r>
            <a:br>
              <a:rPr lang="en-US" sz="3600" dirty="0"/>
            </a:br>
            <a:br>
              <a:rPr lang="en-US" sz="3600" dirty="0"/>
            </a:br>
            <a:endParaRPr sz="3600" b="1" dirty="0"/>
          </a:p>
        </p:txBody>
      </p:sp>
      <p:sp>
        <p:nvSpPr>
          <p:cNvPr id="154" name="- Biến đổi khí hậu, biến động chính trị, đứt gãy chuỗi cung ứng,  hệ thống lương thực thực phẩm thiếu bền vững…">
            <a:extLst>
              <a:ext uri="{FF2B5EF4-FFF2-40B4-BE49-F238E27FC236}">
                <a16:creationId xmlns:a16="http://schemas.microsoft.com/office/drawing/2014/main" id="{1494AB00-3F37-F06C-A719-800A3EB8BE8C}"/>
              </a:ext>
            </a:extLst>
          </p:cNvPr>
          <p:cNvSpPr txBox="1">
            <a:spLocks noGrp="1"/>
          </p:cNvSpPr>
          <p:nvPr>
            <p:ph type="subTitle" idx="1"/>
          </p:nvPr>
        </p:nvSpPr>
        <p:spPr>
          <a:xfrm>
            <a:off x="1005841" y="1229360"/>
            <a:ext cx="6085839" cy="4541520"/>
          </a:xfrm>
          <a:prstGeom prst="rect">
            <a:avLst/>
          </a:prstGeom>
        </p:spPr>
        <p:txBody>
          <a:bodyPr>
            <a:noAutofit/>
          </a:bodyPr>
          <a:lstStyle/>
          <a:p>
            <a:pPr marL="342900" indent="-342900" algn="just">
              <a:lnSpc>
                <a:spcPct val="100000"/>
              </a:lnSpc>
              <a:buFont typeface="Wingdings" panose="05000000000000000000" pitchFamily="2" charset="2"/>
              <a:buChar char="v"/>
            </a:pPr>
            <a:r>
              <a:rPr lang="en-US" sz="2000" b="1" cap="none" spc="0" dirty="0" err="1">
                <a:solidFill>
                  <a:srgbClr val="002060"/>
                </a:solidFill>
                <a:latin typeface="Times New Roman" panose="02020603050405020304" pitchFamily="18" charset="0"/>
                <a:cs typeface="Times New Roman" panose="02020603050405020304" pitchFamily="18" charset="0"/>
              </a:rPr>
              <a:t>Về</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chính</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sách</a:t>
            </a:r>
            <a:endParaRPr lang="en-US" sz="2000" b="1" cap="none" spc="0" dirty="0">
              <a:solidFill>
                <a:srgbClr val="002060"/>
              </a:solidFill>
              <a:latin typeface="Times New Roman" panose="02020603050405020304" pitchFamily="18" charset="0"/>
              <a:cs typeface="Times New Roman" panose="02020603050405020304" pitchFamily="18" charset="0"/>
            </a:endParaRP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Đảng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Chính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phủ</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đã</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chủ</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thúc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đẩy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triển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hệ</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sinh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thái</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tại</a:t>
            </a: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tạo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ra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dịch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vụ</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trị</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cao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phục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vụ</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trong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ngoài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nước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tới</a:t>
            </a:r>
            <a:r>
              <a:rPr lang="en-US" sz="2000" cap="none" spc="0" dirty="0">
                <a:solidFill>
                  <a:srgbClr val="002060"/>
                </a:solidFill>
                <a:latin typeface="Times New Roman" panose="02020603050405020304" pitchFamily="18" charset="0"/>
                <a:cs typeface="Times New Roman" panose="02020603050405020304" pitchFamily="18" charset="0"/>
              </a:rPr>
              <a:t>. </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đã</a:t>
            </a:r>
            <a:r>
              <a:rPr lang="en-US" sz="2000" cap="none" spc="0" dirty="0">
                <a:solidFill>
                  <a:srgbClr val="002060"/>
                </a:solidFill>
                <a:latin typeface="Times New Roman" panose="02020603050405020304" pitchFamily="18" charset="0"/>
                <a:cs typeface="Times New Roman" panose="02020603050405020304" pitchFamily="18" charset="0"/>
              </a:rPr>
              <a:t> ban </a:t>
            </a:r>
            <a:r>
              <a:rPr lang="en-US" sz="2000" cap="none" spc="0" dirty="0" err="1">
                <a:solidFill>
                  <a:srgbClr val="002060"/>
                </a:solidFill>
                <a:latin typeface="Times New Roman" panose="02020603050405020304" pitchFamily="18" charset="0"/>
                <a:cs typeface="Times New Roman" panose="02020603050405020304" pitchFamily="18" charset="0"/>
              </a:rPr>
              <a:t>hành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Đề</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án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cường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hợp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quốc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để</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xây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dựng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triển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ngành</a:t>
            </a:r>
            <a:r>
              <a:rPr lang="en-US" sz="2000" cap="none" spc="0" dirty="0">
                <a:solidFill>
                  <a:srgbClr val="002060"/>
                </a:solidFill>
                <a:latin typeface="Times New Roman" panose="02020603050405020304" pitchFamily="18" charset="0"/>
                <a:cs typeface="Times New Roman" panose="02020603050405020304" pitchFamily="18" charset="0"/>
              </a:rPr>
              <a:t> Halal Việt Nam </a:t>
            </a:r>
            <a:r>
              <a:rPr lang="en-US" sz="2000" cap="none" spc="0" dirty="0" err="1">
                <a:solidFill>
                  <a:srgbClr val="002060"/>
                </a:solidFill>
                <a:latin typeface="Times New Roman" panose="02020603050405020304" pitchFamily="18" charset="0"/>
                <a:cs typeface="Times New Roman" panose="02020603050405020304" pitchFamily="18" charset="0"/>
              </a:rPr>
              <a:t>đến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2030"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10/QĐ-</a:t>
            </a:r>
            <a:r>
              <a:rPr lang="en-US" sz="2000" cap="none" spc="0" dirty="0" err="1">
                <a:solidFill>
                  <a:srgbClr val="002060"/>
                </a:solidFill>
                <a:latin typeface="Times New Roman" panose="02020603050405020304" pitchFamily="18" charset="0"/>
                <a:cs typeface="Times New Roman" panose="02020603050405020304" pitchFamily="18" charset="0"/>
              </a:rPr>
              <a:t>TTg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ngày</a:t>
            </a:r>
            <a:r>
              <a:rPr lang="en-US" sz="2000" cap="none" spc="0" dirty="0">
                <a:solidFill>
                  <a:srgbClr val="002060"/>
                </a:solidFill>
                <a:latin typeface="Times New Roman" panose="02020603050405020304" pitchFamily="18" charset="0"/>
                <a:cs typeface="Times New Roman" panose="02020603050405020304" pitchFamily="18" charset="0"/>
              </a:rPr>
              <a:t> 14/2/2023; Trung </a:t>
            </a:r>
            <a:r>
              <a:rPr lang="en-US" sz="2000" cap="none" spc="0" dirty="0" err="1">
                <a:solidFill>
                  <a:srgbClr val="002060"/>
                </a:solidFill>
                <a:latin typeface="Times New Roman" panose="02020603050405020304" pitchFamily="18" charset="0"/>
                <a:cs typeface="Times New Roman" panose="02020603050405020304" pitchFamily="18" charset="0"/>
              </a:rPr>
              <a:t>tâm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nhận</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quốc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được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thành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lập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Tháng</a:t>
            </a:r>
            <a:r>
              <a:rPr lang="en-US" sz="2000" cap="none" spc="0" dirty="0">
                <a:solidFill>
                  <a:srgbClr val="002060"/>
                </a:solidFill>
                <a:latin typeface="Times New Roman" panose="02020603050405020304" pitchFamily="18" charset="0"/>
                <a:cs typeface="Times New Roman" panose="02020603050405020304" pitchFamily="18" charset="0"/>
              </a:rPr>
              <a:t> 4/2024) </a:t>
            </a:r>
            <a:r>
              <a:rPr lang="en-US" sz="2000" cap="none" spc="0" dirty="0" err="1">
                <a:solidFill>
                  <a:srgbClr val="002060"/>
                </a:solidFill>
                <a:latin typeface="Times New Roman" panose="02020603050405020304" pitchFamily="18" charset="0"/>
                <a:cs typeface="Times New Roman" panose="02020603050405020304" pitchFamily="18" charset="0"/>
              </a:rPr>
              <a:t>góp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phần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thống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nhất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lý</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nước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về</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nhận</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tạo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điều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kiện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thuận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lợi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giúp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doanh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nghiệp</a:t>
            </a: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tiết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kiệm</a:t>
            </a:r>
            <a:r>
              <a:rPr lang="en-US" sz="2000" cap="none" spc="0" dirty="0">
                <a:solidFill>
                  <a:srgbClr val="002060"/>
                </a:solidFill>
                <a:latin typeface="Times New Roman" panose="02020603050405020304" pitchFamily="18" charset="0"/>
                <a:cs typeface="Times New Roman" panose="02020603050405020304" pitchFamily="18" charset="0"/>
              </a:rPr>
              <a:t> chi </a:t>
            </a:r>
            <a:r>
              <a:rPr lang="en-US" sz="2000" cap="none" spc="0" dirty="0" err="1">
                <a:solidFill>
                  <a:srgbClr val="002060"/>
                </a:solidFill>
                <a:latin typeface="Times New Roman" panose="02020603050405020304" pitchFamily="18" charset="0"/>
                <a:cs typeface="Times New Roman" panose="02020603050405020304" pitchFamily="18" charset="0"/>
              </a:rPr>
              <a:t>phí</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để</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thâm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hiệu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quả</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thị</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toàn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a:t>
            </a:r>
          </a:p>
          <a:p>
            <a:pPr algn="just">
              <a:lnSpc>
                <a:spcPct val="100000"/>
              </a:lnSpc>
            </a:pPr>
            <a:endParaRPr lang="en-US" cap="none" spc="0" dirty="0">
              <a:solidFill>
                <a:srgbClr val="002060"/>
              </a:solidFill>
              <a:latin typeface="Times New Roman" panose="02020603050405020304" pitchFamily="18" charset="0"/>
              <a:cs typeface="Times New Roman" panose="02020603050405020304" pitchFamily="18" charset="0"/>
            </a:endParaRPr>
          </a:p>
        </p:txBody>
      </p:sp>
      <p:sp>
        <p:nvSpPr>
          <p:cNvPr id="2" name="AutoShape 2" descr="Tiêu Chuẩn Halal: Tiêu chuẩn Thực Phẩm của người Hồi Giáo">
            <a:extLst>
              <a:ext uri="{FF2B5EF4-FFF2-40B4-BE49-F238E27FC236}">
                <a16:creationId xmlns:a16="http://schemas.microsoft.com/office/drawing/2014/main" id="{2B28E218-4BC2-E367-7DF4-CF8D59B2A0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Chứng nhận Halal - Giấy thông hành ngành Công nghiệp Halal">
            <a:extLst>
              <a:ext uri="{FF2B5EF4-FFF2-40B4-BE49-F238E27FC236}">
                <a16:creationId xmlns:a16="http://schemas.microsoft.com/office/drawing/2014/main" id="{42090832-70BA-385C-3724-70136D9F6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855" y="1564005"/>
            <a:ext cx="3271520" cy="18649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iêu chuẩn Halal về thực phẩm Hồi giáo - SPS CERT">
            <a:extLst>
              <a:ext uri="{FF2B5EF4-FFF2-40B4-BE49-F238E27FC236}">
                <a16:creationId xmlns:a16="http://schemas.microsoft.com/office/drawing/2014/main" id="{E924C34C-AF43-E078-4302-B272A7E5D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855" y="3698240"/>
            <a:ext cx="3271520" cy="174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448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B3DC9-77A2-55FB-C1AE-DB807EC46B27}"/>
            </a:ext>
          </a:extLst>
        </p:cNvPr>
        <p:cNvGrpSpPr/>
        <p:nvPr/>
      </p:nvGrpSpPr>
      <p:grpSpPr>
        <a:xfrm>
          <a:off x="0" y="0"/>
          <a:ext cx="0" cy="0"/>
          <a:chOff x="0" y="0"/>
          <a:chExt cx="0" cy="0"/>
        </a:xfrm>
      </p:grpSpPr>
      <p:sp>
        <p:nvSpPr>
          <p:cNvPr id="153" name="Bối cảnh">
            <a:extLst>
              <a:ext uri="{FF2B5EF4-FFF2-40B4-BE49-F238E27FC236}">
                <a16:creationId xmlns:a16="http://schemas.microsoft.com/office/drawing/2014/main" id="{A422D8F9-F00D-EAE9-FE6E-9B79221BB425}"/>
              </a:ext>
            </a:extLst>
          </p:cNvPr>
          <p:cNvSpPr txBox="1">
            <a:spLocks noGrp="1"/>
          </p:cNvSpPr>
          <p:nvPr>
            <p:ph type="ctrTitle"/>
          </p:nvPr>
        </p:nvSpPr>
        <p:spPr>
          <a:xfrm>
            <a:off x="1106329" y="335280"/>
            <a:ext cx="9895046" cy="1432560"/>
          </a:xfrm>
          <a:prstGeom prst="rect">
            <a:avLst/>
          </a:prstGeom>
        </p:spPr>
        <p:txBody>
          <a:bodyPr>
            <a:normAutofit fontScale="90000"/>
          </a:bodyPr>
          <a:lstStyle>
            <a:lvl1pPr>
              <a:defRPr>
                <a:solidFill>
                  <a:srgbClr val="FF0000"/>
                </a:solidFill>
              </a:defRPr>
            </a:lvl1pPr>
          </a:lstStyle>
          <a:p>
            <a:pPr algn="ctr"/>
            <a:br>
              <a:rPr lang="en-US" sz="3100" dirty="0"/>
            </a:br>
            <a:br>
              <a:rPr lang="en-US" sz="3100" dirty="0"/>
            </a:br>
            <a:br>
              <a:rPr lang="en-US" sz="3100" dirty="0"/>
            </a:br>
            <a:br>
              <a:rPr lang="en-US" sz="3100" dirty="0"/>
            </a:br>
            <a:br>
              <a:rPr lang="en-US" sz="3100" dirty="0"/>
            </a:br>
            <a:br>
              <a:rPr lang="en-US" sz="3100" dirty="0"/>
            </a:br>
            <a:r>
              <a:rPr lang="en-US" sz="3100" b="1" dirty="0" err="1"/>
              <a:t>Tiềm</a:t>
            </a:r>
            <a:r>
              <a:rPr lang="en-US" sz="3100" b="1" dirty="0"/>
              <a:t> </a:t>
            </a:r>
            <a:r>
              <a:rPr lang="en-US" sz="3100" b="1" dirty="0" err="1"/>
              <a:t>năng</a:t>
            </a:r>
            <a:r>
              <a:rPr lang="en-US" sz="3100" b="1" dirty="0"/>
              <a:t> </a:t>
            </a:r>
            <a:r>
              <a:rPr lang="en-US" sz="3100" b="1" dirty="0" err="1"/>
              <a:t>phát</a:t>
            </a:r>
            <a:r>
              <a:rPr lang="en-US" sz="3100" b="1" dirty="0"/>
              <a:t> </a:t>
            </a:r>
            <a:r>
              <a:rPr lang="en-US" sz="3100" b="1" dirty="0" err="1"/>
              <a:t>triển</a:t>
            </a:r>
            <a:r>
              <a:rPr lang="en-US" sz="3100" b="1" dirty="0"/>
              <a:t> </a:t>
            </a:r>
            <a:r>
              <a:rPr lang="en-US" sz="3100" b="1" dirty="0" err="1"/>
              <a:t>ngành</a:t>
            </a:r>
            <a:r>
              <a:rPr lang="en-US" sz="3100" b="1" dirty="0"/>
              <a:t> Halal </a:t>
            </a:r>
            <a:r>
              <a:rPr lang="en-US" sz="3100" b="1" dirty="0" err="1"/>
              <a:t>của</a:t>
            </a:r>
            <a:r>
              <a:rPr lang="en-US" sz="3100" b="1" dirty="0"/>
              <a:t> Việt Nam</a:t>
            </a:r>
            <a:br>
              <a:rPr lang="en-US" sz="3600" dirty="0"/>
            </a:br>
            <a:br>
              <a:rPr lang="en-US" sz="3600" dirty="0"/>
            </a:br>
            <a:endParaRPr sz="3600" b="1" dirty="0"/>
          </a:p>
        </p:txBody>
      </p:sp>
      <p:sp>
        <p:nvSpPr>
          <p:cNvPr id="154" name="- Biến đổi khí hậu, biến động chính trị, đứt gãy chuỗi cung ứng,  hệ thống lương thực thực phẩm thiếu bền vững…">
            <a:extLst>
              <a:ext uri="{FF2B5EF4-FFF2-40B4-BE49-F238E27FC236}">
                <a16:creationId xmlns:a16="http://schemas.microsoft.com/office/drawing/2014/main" id="{8803E11E-2DEA-189B-10FC-DCD2EC2F218F}"/>
              </a:ext>
            </a:extLst>
          </p:cNvPr>
          <p:cNvSpPr txBox="1">
            <a:spLocks noGrp="1"/>
          </p:cNvSpPr>
          <p:nvPr>
            <p:ph type="subTitle" idx="1"/>
          </p:nvPr>
        </p:nvSpPr>
        <p:spPr>
          <a:xfrm>
            <a:off x="914401" y="1229360"/>
            <a:ext cx="7112000" cy="4541520"/>
          </a:xfrm>
          <a:prstGeom prst="rect">
            <a:avLst/>
          </a:prstGeom>
        </p:spPr>
        <p:txBody>
          <a:bodyPr>
            <a:noAutofit/>
          </a:bodyPr>
          <a:lstStyle/>
          <a:p>
            <a:pPr marL="342900" indent="-342900" algn="just">
              <a:lnSpc>
                <a:spcPct val="100000"/>
              </a:lnSpc>
              <a:buFont typeface="Wingdings" panose="05000000000000000000" pitchFamily="2" charset="2"/>
              <a:buChar char="v"/>
            </a:pPr>
            <a:r>
              <a:rPr lang="en-US" sz="2000" b="1" cap="none" spc="0" dirty="0" err="1">
                <a:solidFill>
                  <a:srgbClr val="002060"/>
                </a:solidFill>
                <a:latin typeface="Times New Roman" panose="02020603050405020304" pitchFamily="18" charset="0"/>
                <a:cs typeface="Times New Roman" panose="02020603050405020304" pitchFamily="18" charset="0"/>
              </a:rPr>
              <a:t>Về</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chính</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sách</a:t>
            </a:r>
            <a:endParaRPr lang="en-US" sz="2000" b="1" cap="none" spc="0" dirty="0">
              <a:solidFill>
                <a:srgbClr val="002060"/>
              </a:solidFill>
              <a:latin typeface="Times New Roman" panose="02020603050405020304" pitchFamily="18" charset="0"/>
              <a:cs typeface="Times New Roman" panose="02020603050405020304" pitchFamily="18" charset="0"/>
            </a:endParaRP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hiện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đang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hoàn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thiện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để</a:t>
            </a:r>
            <a:r>
              <a:rPr lang="en-US" sz="2000" cap="none" spc="0" dirty="0">
                <a:solidFill>
                  <a:srgbClr val="002060"/>
                </a:solidFill>
                <a:latin typeface="Times New Roman" panose="02020603050405020304" pitchFamily="18" charset="0"/>
                <a:cs typeface="Times New Roman" panose="02020603050405020304" pitchFamily="18" charset="0"/>
              </a:rPr>
              <a:t> ban </a:t>
            </a:r>
            <a:r>
              <a:rPr lang="en-US" sz="2000" cap="none" spc="0" dirty="0" err="1">
                <a:solidFill>
                  <a:srgbClr val="002060"/>
                </a:solidFill>
                <a:latin typeface="Times New Roman" panose="02020603050405020304" pitchFamily="18" charset="0"/>
                <a:cs typeface="Times New Roman" panose="02020603050405020304" pitchFamily="18" charset="0"/>
              </a:rPr>
              <a:t>hành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Nghị</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định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lý</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dịch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vụ</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Hành</a:t>
            </a:r>
            <a:r>
              <a:rPr lang="en-US" sz="2000" cap="none" spc="0" dirty="0">
                <a:solidFill>
                  <a:srgbClr val="002060"/>
                </a:solidFill>
                <a:latin typeface="Times New Roman" panose="02020603050405020304" pitchFamily="18" charset="0"/>
                <a:cs typeface="Times New Roman" panose="02020603050405020304" pitchFamily="18" charset="0"/>
              </a:rPr>
              <a:t> lang </a:t>
            </a:r>
            <a:r>
              <a:rPr lang="en-US" sz="2000" cap="none" spc="0" dirty="0" err="1">
                <a:solidFill>
                  <a:srgbClr val="002060"/>
                </a:solidFill>
                <a:latin typeface="Times New Roman" panose="02020603050405020304" pitchFamily="18" charset="0"/>
                <a:cs typeface="Times New Roman" panose="02020603050405020304" pitchFamily="18" charset="0"/>
              </a:rPr>
              <a:t>pháp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lý</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được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hoàn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thiện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đảm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bảo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việc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lý</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thúc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đẩy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hoạt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động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liên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quan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đến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triển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ngành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tế</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thời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tới</a:t>
            </a:r>
            <a:r>
              <a:rPr lang="en-US" sz="2000" cap="none" spc="0" dirty="0">
                <a:solidFill>
                  <a:srgbClr val="002060"/>
                </a:solidFill>
                <a:latin typeface="Times New Roman" panose="02020603050405020304" pitchFamily="18" charset="0"/>
                <a:cs typeface="Times New Roman" panose="02020603050405020304" pitchFamily="18" charset="0"/>
              </a:rPr>
              <a:t>;</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đã</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bước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xây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dựng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hệ</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thống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chuẩn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quốc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a:t>
            </a:r>
            <a:r>
              <a:rPr lang="en-US" sz="2000" cap="none" spc="0" dirty="0">
                <a:solidFill>
                  <a:srgbClr val="002060"/>
                </a:solidFill>
                <a:latin typeface="Times New Roman" panose="02020603050405020304" pitchFamily="18" charset="0"/>
                <a:cs typeface="Times New Roman" panose="02020603050405020304" pitchFamily="18" charset="0"/>
              </a:rPr>
              <a:t> (TCVN) </a:t>
            </a:r>
            <a:r>
              <a:rPr lang="en-US" sz="2000" cap="none" spc="0" dirty="0" err="1">
                <a:solidFill>
                  <a:srgbClr val="002060"/>
                </a:solidFill>
                <a:latin typeface="Times New Roman" panose="02020603050405020304" pitchFamily="18" charset="0"/>
                <a:cs typeface="Times New Roman" panose="02020603050405020304" pitchFamily="18" charset="0"/>
              </a:rPr>
              <a:t>về</a:t>
            </a:r>
            <a:r>
              <a:rPr lang="en-US" sz="2000" cap="none" spc="0" dirty="0">
                <a:solidFill>
                  <a:srgbClr val="002060"/>
                </a:solidFill>
                <a:latin typeface="Times New Roman" panose="02020603050405020304" pitchFamily="18" charset="0"/>
                <a:cs typeface="Times New Roman" panose="02020603050405020304" pitchFamily="18" charset="0"/>
              </a:rPr>
              <a:t> Halal (05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chuẩn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cụ</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thể</a:t>
            </a:r>
            <a:r>
              <a:rPr lang="en-US" sz="2000" cap="none" spc="0" dirty="0">
                <a:solidFill>
                  <a:srgbClr val="002060"/>
                </a:solidFill>
                <a:latin typeface="Times New Roman" panose="02020603050405020304" pitchFamily="18" charset="0"/>
                <a:cs typeface="Times New Roman" panose="02020603050405020304" pitchFamily="18" charset="0"/>
              </a:rPr>
              <a:t>: TCVN 12944:2020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halal – </a:t>
            </a:r>
            <a:r>
              <a:rPr lang="en-US" sz="2000" cap="none" spc="0" dirty="0" err="1">
                <a:solidFill>
                  <a:srgbClr val="002060"/>
                </a:solidFill>
                <a:latin typeface="Times New Roman" panose="02020603050405020304" pitchFamily="18" charset="0"/>
                <a:cs typeface="Times New Roman" panose="02020603050405020304" pitchFamily="18" charset="0"/>
              </a:rPr>
              <a:t>yêu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chung</a:t>
            </a:r>
            <a:r>
              <a:rPr lang="en-US" sz="2000" cap="none" spc="0" dirty="0">
                <a:solidFill>
                  <a:srgbClr val="002060"/>
                </a:solidFill>
                <a:latin typeface="Times New Roman" panose="02020603050405020304" pitchFamily="18" charset="0"/>
                <a:cs typeface="Times New Roman" panose="02020603050405020304" pitchFamily="18" charset="0"/>
              </a:rPr>
              <a:t>; TCVN 13708:2023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hành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nông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nghiệp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tốt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đối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cơ</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sở</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xuất</a:t>
            </a:r>
            <a:r>
              <a:rPr lang="en-US" sz="2000" cap="none" spc="0" dirty="0">
                <a:solidFill>
                  <a:srgbClr val="002060"/>
                </a:solidFill>
                <a:latin typeface="Times New Roman" panose="02020603050405020304" pitchFamily="18" charset="0"/>
                <a:cs typeface="Times New Roman" panose="02020603050405020304" pitchFamily="18" charset="0"/>
              </a:rPr>
              <a:t> Halal; TCVN 13709:2023 </a:t>
            </a:r>
            <a:r>
              <a:rPr lang="en-US" sz="2000" cap="none" spc="0" dirty="0" err="1">
                <a:solidFill>
                  <a:srgbClr val="002060"/>
                </a:solidFill>
                <a:latin typeface="Times New Roman" panose="02020603050405020304" pitchFamily="18" charset="0"/>
                <a:cs typeface="Times New Roman" panose="02020603050405020304" pitchFamily="18" charset="0"/>
              </a:rPr>
              <a:t>Thức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ăn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chăn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nuôi</a:t>
            </a:r>
            <a:r>
              <a:rPr lang="en-US" sz="2000" cap="none" spc="0" dirty="0">
                <a:solidFill>
                  <a:srgbClr val="002060"/>
                </a:solidFill>
                <a:latin typeface="Times New Roman" panose="02020603050405020304" pitchFamily="18" charset="0"/>
                <a:cs typeface="Times New Roman" panose="02020603050405020304" pitchFamily="18" charset="0"/>
              </a:rPr>
              <a:t> Halal; TCVN 13710:2023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Halal-</a:t>
            </a:r>
            <a:r>
              <a:rPr lang="en-US" sz="2000" cap="none" spc="0" dirty="0" err="1">
                <a:solidFill>
                  <a:srgbClr val="002060"/>
                </a:solidFill>
                <a:latin typeface="Times New Roman" panose="02020603050405020304" pitchFamily="18" charset="0"/>
                <a:cs typeface="Times New Roman" panose="02020603050405020304" pitchFamily="18" charset="0"/>
              </a:rPr>
              <a:t>Yêu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đối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giết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mổ</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động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vật</a:t>
            </a:r>
            <a:r>
              <a:rPr lang="en-US" sz="2000" cap="none" spc="0" dirty="0">
                <a:solidFill>
                  <a:srgbClr val="002060"/>
                </a:solidFill>
                <a:latin typeface="Times New Roman" panose="02020603050405020304" pitchFamily="18" charset="0"/>
                <a:cs typeface="Times New Roman" panose="02020603050405020304" pitchFamily="18" charset="0"/>
              </a:rPr>
              <a:t>; TCVN 13888:2023 </a:t>
            </a:r>
            <a:r>
              <a:rPr lang="en-US" sz="2000" cap="none" spc="0" dirty="0" err="1">
                <a:solidFill>
                  <a:srgbClr val="002060"/>
                </a:solidFill>
                <a:latin typeface="Times New Roman" panose="02020603050405020304" pitchFamily="18" charset="0"/>
                <a:cs typeface="Times New Roman" panose="02020603050405020304" pitchFamily="18" charset="0"/>
              </a:rPr>
              <a:t>Đánh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gái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sự</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phù</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hợp</a:t>
            </a:r>
            <a:r>
              <a:rPr lang="en-US" sz="2000" cap="none" spc="0" dirty="0">
                <a:solidFill>
                  <a:srgbClr val="002060"/>
                </a:solidFill>
                <a:latin typeface="Times New Roman" panose="02020603050405020304" pitchFamily="18" charset="0"/>
                <a:cs typeface="Times New Roman" panose="02020603050405020304" pitchFamily="18" charset="0"/>
              </a:rPr>
              <a:t> – </a:t>
            </a:r>
            <a:r>
              <a:rPr lang="en-US" sz="2000" cap="none" spc="0" dirty="0" err="1">
                <a:solidFill>
                  <a:srgbClr val="002060"/>
                </a:solidFill>
                <a:latin typeface="Times New Roman" panose="02020603050405020304" pitchFamily="18" charset="0"/>
                <a:cs typeface="Times New Roman" panose="02020603050405020304" pitchFamily="18" charset="0"/>
              </a:rPr>
              <a:t>Yêu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đối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tổ</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chức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quá</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trình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dịch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vụ</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làm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công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cụ</a:t>
            </a:r>
            <a:r>
              <a:rPr lang="en-US" sz="2000" cap="none" spc="0" dirty="0">
                <a:solidFill>
                  <a:srgbClr val="002060"/>
                </a:solidFill>
                <a:latin typeface="Times New Roman" panose="02020603050405020304" pitchFamily="18" charset="0"/>
                <a:cs typeface="Times New Roman" panose="02020603050405020304" pitchFamily="18" charset="0"/>
              </a:rPr>
              <a:t> ban </a:t>
            </a:r>
            <a:r>
              <a:rPr lang="en-US" sz="2000" cap="none" spc="0" dirty="0" err="1">
                <a:solidFill>
                  <a:srgbClr val="002060"/>
                </a:solidFill>
                <a:latin typeface="Times New Roman" panose="02020603050405020304" pitchFamily="18" charset="0"/>
                <a:cs typeface="Times New Roman" panose="02020603050405020304" pitchFamily="18" charset="0"/>
              </a:rPr>
              <a:t>đầu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giúp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doanh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nghiệp</a:t>
            </a: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hiểu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áp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dụng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đúng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xuất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doanh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của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mình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để</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được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thuận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lợi</a:t>
            </a:r>
            <a:r>
              <a:rPr lang="en-US" sz="2000" cap="none" spc="0" dirty="0">
                <a:solidFill>
                  <a:srgbClr val="002060"/>
                </a:solidFill>
                <a:latin typeface="Times New Roman" panose="02020603050405020304" pitchFamily="18" charset="0"/>
                <a:cs typeface="Times New Roman" panose="02020603050405020304" pitchFamily="18" charset="0"/>
              </a:rPr>
              <a:t>.</a:t>
            </a:r>
          </a:p>
          <a:p>
            <a:pPr marL="571500" indent="-571500" algn="just">
              <a:lnSpc>
                <a:spcPct val="100000"/>
              </a:lnSpc>
              <a:buFont typeface="Wingdings" panose="05000000000000000000" pitchFamily="2" charset="2"/>
              <a:buChar char="v"/>
            </a:pPr>
            <a:endParaRPr lang="en-US" cap="none" spc="0" dirty="0">
              <a:solidFill>
                <a:srgbClr val="002060"/>
              </a:solidFill>
              <a:latin typeface="Times New Roman" panose="02020603050405020304" pitchFamily="18" charset="0"/>
              <a:cs typeface="Times New Roman" panose="02020603050405020304" pitchFamily="18" charset="0"/>
            </a:endParaRPr>
          </a:p>
        </p:txBody>
      </p:sp>
      <p:pic>
        <p:nvPicPr>
          <p:cNvPr id="9218" name="Picture 2" descr="Tiêu chuẩn Halal là gì? - Công Ty TNHH Chứng Nhận KNA">
            <a:extLst>
              <a:ext uri="{FF2B5EF4-FFF2-40B4-BE49-F238E27FC236}">
                <a16:creationId xmlns:a16="http://schemas.microsoft.com/office/drawing/2014/main" id="{EAE25102-9A97-9706-9116-76708D9C9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9" y="1864360"/>
            <a:ext cx="309562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Vietnam: Strategic gateway for Halal food industry development">
            <a:extLst>
              <a:ext uri="{FF2B5EF4-FFF2-40B4-BE49-F238E27FC236}">
                <a16:creationId xmlns:a16="http://schemas.microsoft.com/office/drawing/2014/main" id="{232C832F-46BB-73E8-B969-2B71C3080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9" y="4450081"/>
            <a:ext cx="3095625" cy="161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9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B2472EA-238B-43B2-B8B4-9BBE6CACE2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ja-JP" sz="1050" b="0" i="0" u="none" strike="noStrike" kern="1200" cap="none" spc="0" normalizeH="0" baseline="0" noProof="0" smtClean="0">
                <a:ln>
                  <a:noFill/>
                </a:ln>
                <a:solidFill>
                  <a:srgbClr val="FFFFFF"/>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050" b="0" i="0" u="none" strike="noStrike" kern="1200" cap="none" spc="0" normalizeH="0" baseline="0" noProof="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6" name="吹き出し: 円形 5">
            <a:extLst>
              <a:ext uri="{FF2B5EF4-FFF2-40B4-BE49-F238E27FC236}">
                <a16:creationId xmlns:a16="http://schemas.microsoft.com/office/drawing/2014/main" id="{86E939C3-2829-4FC4-8AC0-8498D69B2C3A}"/>
              </a:ext>
            </a:extLst>
          </p:cNvPr>
          <p:cNvSpPr/>
          <p:nvPr/>
        </p:nvSpPr>
        <p:spPr>
          <a:xfrm>
            <a:off x="3119120" y="561945"/>
            <a:ext cx="6482310" cy="1731239"/>
          </a:xfrm>
          <a:prstGeom prst="wedgeEllipseCallout">
            <a:avLst>
              <a:gd name="adj1" fmla="val -43243"/>
              <a:gd name="adj2" fmla="val 54283"/>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015F20E6-77E9-4A6B-8A95-0CE258FE43C1}"/>
              </a:ext>
            </a:extLst>
          </p:cNvPr>
          <p:cNvSpPr txBox="1"/>
          <p:nvPr/>
        </p:nvSpPr>
        <p:spPr>
          <a:xfrm>
            <a:off x="3617191" y="1073621"/>
            <a:ext cx="5984239" cy="707886"/>
          </a:xfrm>
          <a:prstGeom prst="rect">
            <a:avLst/>
          </a:prstGeom>
          <a:noFill/>
        </p:spPr>
        <p:txBody>
          <a:bodyPr wrap="square">
            <a:spAutoFit/>
          </a:bodyPr>
          <a:lstStyle/>
          <a:p>
            <a:pPr marR="0" lvl="0" algn="ctr" defTabSz="457200" rtl="0" eaLnBrk="1" fontAlgn="auto" latinLnBrk="0" hangingPunct="1">
              <a:lnSpc>
                <a:spcPct val="100000"/>
              </a:lnSpc>
              <a:spcBef>
                <a:spcPts val="0"/>
              </a:spcBef>
              <a:spcAft>
                <a:spcPts val="0"/>
              </a:spcAft>
              <a:buClrTx/>
              <a:buSzTx/>
              <a:tabLst/>
              <a:defRPr/>
            </a:pPr>
            <a:r>
              <a:rPr kumimoji="1" lang="en-US" altLang="ja-JP" sz="4000" b="1"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CÁM ƠN  ĐÃ THEO DÕI!</a:t>
            </a:r>
            <a:endParaRPr kumimoji="1" lang="ja-JP" altLang="en-US" sz="4000" b="1"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endParaRPr>
          </a:p>
        </p:txBody>
      </p:sp>
      <p:pic>
        <p:nvPicPr>
          <p:cNvPr id="10242" name="Picture 2" descr="Vietnam: Strategic gateway for Halal food industry development">
            <a:extLst>
              <a:ext uri="{FF2B5EF4-FFF2-40B4-BE49-F238E27FC236}">
                <a16:creationId xmlns:a16="http://schemas.microsoft.com/office/drawing/2014/main" id="{B6DF88ED-D914-558E-2AB7-1821FD571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240" y="2946400"/>
            <a:ext cx="9956800" cy="295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42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68A6B-3662-B469-D896-AA617CBBD604}"/>
            </a:ext>
          </a:extLst>
        </p:cNvPr>
        <p:cNvGrpSpPr/>
        <p:nvPr/>
      </p:nvGrpSpPr>
      <p:grpSpPr>
        <a:xfrm>
          <a:off x="0" y="0"/>
          <a:ext cx="0" cy="0"/>
          <a:chOff x="0" y="0"/>
          <a:chExt cx="0" cy="0"/>
        </a:xfrm>
      </p:grpSpPr>
      <p:sp>
        <p:nvSpPr>
          <p:cNvPr id="153" name="Bối cảnh">
            <a:extLst>
              <a:ext uri="{FF2B5EF4-FFF2-40B4-BE49-F238E27FC236}">
                <a16:creationId xmlns:a16="http://schemas.microsoft.com/office/drawing/2014/main" id="{917E7E39-0306-857F-6F27-5635EBEB5CD2}"/>
              </a:ext>
            </a:extLst>
          </p:cNvPr>
          <p:cNvSpPr txBox="1">
            <a:spLocks noGrp="1"/>
          </p:cNvSpPr>
          <p:nvPr>
            <p:ph type="ctrTitle"/>
          </p:nvPr>
        </p:nvSpPr>
        <p:spPr>
          <a:xfrm>
            <a:off x="902019" y="-253999"/>
            <a:ext cx="9895046" cy="1676400"/>
          </a:xfrm>
          <a:prstGeom prst="rect">
            <a:avLst/>
          </a:prstGeom>
        </p:spPr>
        <p:txBody>
          <a:bodyPr>
            <a:normAutofit fontScale="90000"/>
          </a:bodyPr>
          <a:lstStyle>
            <a:lvl1pPr>
              <a:defRPr>
                <a:solidFill>
                  <a:srgbClr val="FF0000"/>
                </a:solidFill>
              </a:defRPr>
            </a:lvl1pPr>
          </a:lstStyle>
          <a:p>
            <a:pPr algn="ctr"/>
            <a:br>
              <a:rPr lang="en-US" dirty="0"/>
            </a:br>
            <a:br>
              <a:rPr lang="en-US" dirty="0"/>
            </a:br>
            <a:br>
              <a:rPr lang="en-US" dirty="0"/>
            </a:br>
            <a:r>
              <a:rPr lang="en-US" sz="3600" b="1" dirty="0" err="1"/>
              <a:t>Tổng</a:t>
            </a:r>
            <a:r>
              <a:rPr lang="en-US" sz="3600" b="1" dirty="0"/>
              <a:t> </a:t>
            </a:r>
            <a:r>
              <a:rPr lang="en-US" sz="3600" b="1" dirty="0" err="1"/>
              <a:t>quan</a:t>
            </a:r>
            <a:r>
              <a:rPr lang="en-US" sz="3600" b="1" dirty="0"/>
              <a:t> </a:t>
            </a:r>
            <a:r>
              <a:rPr lang="en-US" sz="3600" b="1" dirty="0" err="1"/>
              <a:t>về</a:t>
            </a:r>
            <a:r>
              <a:rPr lang="en-US" sz="3600" b="1" dirty="0"/>
              <a:t> </a:t>
            </a:r>
            <a:r>
              <a:rPr lang="en-US" sz="3600" b="1" dirty="0" err="1"/>
              <a:t>sản</a:t>
            </a:r>
            <a:r>
              <a:rPr lang="en-US" sz="3600" b="1" dirty="0"/>
              <a:t> </a:t>
            </a:r>
            <a:r>
              <a:rPr lang="en-US" sz="3600" b="1" dirty="0" err="1"/>
              <a:t>phẩm</a:t>
            </a:r>
            <a:r>
              <a:rPr lang="en-US" sz="3600" b="1" dirty="0"/>
              <a:t> Halal</a:t>
            </a:r>
            <a:br>
              <a:rPr lang="en-US" sz="3600" dirty="0"/>
            </a:br>
            <a:endParaRPr sz="3600" b="1" dirty="0"/>
          </a:p>
        </p:txBody>
      </p:sp>
      <p:sp>
        <p:nvSpPr>
          <p:cNvPr id="154" name="- Biến đổi khí hậu, biến động chính trị, đứt gãy chuỗi cung ứng,  hệ thống lương thực thực phẩm thiếu bền vững…">
            <a:extLst>
              <a:ext uri="{FF2B5EF4-FFF2-40B4-BE49-F238E27FC236}">
                <a16:creationId xmlns:a16="http://schemas.microsoft.com/office/drawing/2014/main" id="{BFA9E604-2802-DC7E-1AB1-97AFA21E4E3B}"/>
              </a:ext>
            </a:extLst>
          </p:cNvPr>
          <p:cNvSpPr txBox="1">
            <a:spLocks noGrp="1"/>
          </p:cNvSpPr>
          <p:nvPr>
            <p:ph type="subTitle" idx="1"/>
          </p:nvPr>
        </p:nvSpPr>
        <p:spPr>
          <a:xfrm>
            <a:off x="792481" y="1066800"/>
            <a:ext cx="8371839" cy="4846320"/>
          </a:xfrm>
          <a:prstGeom prst="rect">
            <a:avLst/>
          </a:prstGeom>
        </p:spPr>
        <p:txBody>
          <a:bodyPr>
            <a:noAutofit/>
          </a:bodyPr>
          <a:lstStyle/>
          <a:p>
            <a:pPr marL="571500" indent="-571500" algn="just">
              <a:lnSpc>
                <a:spcPct val="100000"/>
              </a:lnSpc>
              <a:buFont typeface="Wingdings" panose="05000000000000000000" pitchFamily="2" charset="2"/>
              <a:buChar char="v"/>
            </a:pPr>
            <a:r>
              <a:rPr lang="en-US" sz="1800" cap="none" spc="0" dirty="0">
                <a:solidFill>
                  <a:srgbClr val="002060"/>
                </a:solidFill>
                <a:latin typeface="Times New Roman" panose="02020603050405020304" pitchFamily="18" charset="0"/>
                <a:cs typeface="Times New Roman" panose="02020603050405020304" pitchFamily="18" charset="0"/>
              </a:rPr>
              <a:t>T</a:t>
            </a:r>
            <a:r>
              <a:rPr lang="vi-VN" sz="1800" cap="none" spc="0" dirty="0">
                <a:solidFill>
                  <a:srgbClr val="002060"/>
                </a:solidFill>
                <a:latin typeface="Times New Roman" panose="02020603050405020304" pitchFamily="18" charset="0"/>
                <a:cs typeface="Times New Roman" panose="02020603050405020304" pitchFamily="18" charset="0"/>
              </a:rPr>
              <a:t>heo tiếng Ả Rập, "Halal" có nghĩa là "cho phép" hoặc “hợp pháp” theo quy định của kinh Qur'an và luật Sharia của Hồi giáo. </a:t>
            </a:r>
            <a:endParaRPr lang="en-US" sz="1800" cap="none" spc="0" dirty="0">
              <a:solidFill>
                <a:srgbClr val="002060"/>
              </a:solidFill>
              <a:latin typeface="Times New Roman" panose="02020603050405020304" pitchFamily="18" charset="0"/>
              <a:cs typeface="Times New Roman" panose="02020603050405020304" pitchFamily="18" charset="0"/>
            </a:endParaRPr>
          </a:p>
          <a:p>
            <a:pPr marL="571500" indent="-571500" algn="just">
              <a:lnSpc>
                <a:spcPct val="100000"/>
              </a:lnSpc>
              <a:buFont typeface="Wingdings" panose="05000000000000000000" pitchFamily="2" charset="2"/>
              <a:buChar char="v"/>
            </a:pPr>
            <a:r>
              <a:rPr lang="vi-VN" sz="1800" cap="none" spc="0" dirty="0">
                <a:solidFill>
                  <a:srgbClr val="002060"/>
                </a:solidFill>
                <a:latin typeface="Times New Roman" panose="02020603050405020304" pitchFamily="18" charset="0"/>
                <a:cs typeface="Times New Roman" panose="02020603050405020304" pitchFamily="18" charset="0"/>
              </a:rPr>
              <a:t>Halal không chỉ đơn thuần liên quan đến sản phẩm không chứa cồn, không chứa thịt lợn hoặc các sản phẩm từ thịt lợn và việc giết mổ theo nghi lễ Hồi giáo. Phạm vi của Halal rộng hơn, nhấn mạnh tính trong sạch của sản phẩm, gần nhất với trạng thái tự nhiên.</a:t>
            </a:r>
            <a:endParaRPr lang="en-US" sz="1800" cap="none" spc="0" dirty="0">
              <a:solidFill>
                <a:srgbClr val="002060"/>
              </a:solidFill>
              <a:latin typeface="Times New Roman" panose="02020603050405020304" pitchFamily="18" charset="0"/>
              <a:cs typeface="Times New Roman" panose="02020603050405020304" pitchFamily="18" charset="0"/>
            </a:endParaRPr>
          </a:p>
          <a:p>
            <a:pPr marL="571500" indent="-571500" algn="just">
              <a:lnSpc>
                <a:spcPct val="100000"/>
              </a:lnSpc>
              <a:buFont typeface="Wingdings" panose="05000000000000000000" pitchFamily="2" charset="2"/>
              <a:buChar char="v"/>
            </a:pPr>
            <a:r>
              <a:rPr lang="en-US" sz="1800" cap="none" spc="0" dirty="0" err="1">
                <a:solidFill>
                  <a:srgbClr val="002060"/>
                </a:solidFill>
                <a:latin typeface="Times New Roman" panose="02020603050405020304" pitchFamily="18" charset="0"/>
                <a:cs typeface="Times New Roman" panose="02020603050405020304" pitchFamily="18" charset="0"/>
              </a:rPr>
              <a:t>Người</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hồi</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giáo</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chỉ</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sử</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dụng</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những</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sản</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phẩm</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được</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thượng</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đế</a:t>
            </a:r>
            <a:r>
              <a:rPr lang="en-US" sz="1800" cap="none" spc="0" dirty="0">
                <a:solidFill>
                  <a:srgbClr val="002060"/>
                </a:solidFill>
                <a:latin typeface="Times New Roman" panose="02020603050405020304" pitchFamily="18" charset="0"/>
                <a:cs typeface="Times New Roman" panose="02020603050405020304" pitchFamily="18" charset="0"/>
              </a:rPr>
              <a:t> (Allah) </a:t>
            </a:r>
            <a:r>
              <a:rPr lang="en-US" sz="1800" cap="none" spc="0" dirty="0" err="1">
                <a:solidFill>
                  <a:srgbClr val="002060"/>
                </a:solidFill>
                <a:latin typeface="Times New Roman" panose="02020603050405020304" pitchFamily="18" charset="0"/>
                <a:cs typeface="Times New Roman" panose="02020603050405020304" pitchFamily="18" charset="0"/>
              </a:rPr>
              <a:t>cho</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phép</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và</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thể</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hiện</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sự</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cho</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phép</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là</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sản</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phẩm</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đó</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được</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chứng</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thực</a:t>
            </a:r>
            <a:r>
              <a:rPr lang="en-US" sz="1800" cap="none" spc="0" dirty="0">
                <a:solidFill>
                  <a:srgbClr val="002060"/>
                </a:solidFill>
                <a:latin typeface="Times New Roman" panose="02020603050405020304" pitchFamily="18" charset="0"/>
                <a:cs typeface="Times New Roman" panose="02020603050405020304" pitchFamily="18" charset="0"/>
              </a:rPr>
              <a:t> Halal </a:t>
            </a:r>
            <a:r>
              <a:rPr lang="en-US" sz="1800" cap="none" spc="0" dirty="0" err="1">
                <a:solidFill>
                  <a:srgbClr val="002060"/>
                </a:solidFill>
                <a:latin typeface="Times New Roman" panose="02020603050405020304" pitchFamily="18" charset="0"/>
                <a:cs typeface="Times New Roman" panose="02020603050405020304" pitchFamily="18" charset="0"/>
              </a:rPr>
              <a:t>theo</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kinh</a:t>
            </a:r>
            <a:r>
              <a:rPr lang="en-US" sz="1800" cap="none" spc="0" dirty="0">
                <a:solidFill>
                  <a:srgbClr val="002060"/>
                </a:solidFill>
                <a:latin typeface="Times New Roman" panose="02020603050405020304" pitchFamily="18" charset="0"/>
                <a:cs typeface="Times New Roman" panose="02020603050405020304" pitchFamily="18" charset="0"/>
              </a:rPr>
              <a:t> Qur'an </a:t>
            </a:r>
            <a:r>
              <a:rPr lang="en-US" sz="1800" cap="none" spc="0" dirty="0" err="1">
                <a:solidFill>
                  <a:srgbClr val="002060"/>
                </a:solidFill>
                <a:latin typeface="Times New Roman" panose="02020603050405020304" pitchFamily="18" charset="0"/>
                <a:cs typeface="Times New Roman" panose="02020603050405020304" pitchFamily="18" charset="0"/>
              </a:rPr>
              <a:t>và</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luật</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Shari'ah</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của</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hôi</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giáo</a:t>
            </a:r>
            <a:r>
              <a:rPr lang="en-US" sz="1800" cap="none" spc="0" dirty="0">
                <a:solidFill>
                  <a:srgbClr val="002060"/>
                </a:solidFill>
                <a:latin typeface="Times New Roman" panose="02020603050405020304" pitchFamily="18" charset="0"/>
                <a:cs typeface="Times New Roman" panose="02020603050405020304" pitchFamily="18" charset="0"/>
              </a:rPr>
              <a:t>. </a:t>
            </a:r>
          </a:p>
          <a:p>
            <a:pPr marL="571500" indent="-571500" algn="just">
              <a:lnSpc>
                <a:spcPct val="100000"/>
              </a:lnSpc>
              <a:buFont typeface="Wingdings" panose="05000000000000000000" pitchFamily="2" charset="2"/>
              <a:buChar char="v"/>
            </a:pPr>
            <a:r>
              <a:rPr lang="en-US" sz="1800" cap="none" spc="0" dirty="0" err="1">
                <a:solidFill>
                  <a:srgbClr val="002060"/>
                </a:solidFill>
                <a:latin typeface="Times New Roman" panose="02020603050405020304" pitchFamily="18" charset="0"/>
                <a:cs typeface="Times New Roman" panose="02020603050405020304" pitchFamily="18" charset="0"/>
              </a:rPr>
              <a:t>Sản</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phẩm</a:t>
            </a:r>
            <a:r>
              <a:rPr lang="en-US" sz="1800" cap="none" spc="0" dirty="0">
                <a:solidFill>
                  <a:srgbClr val="002060"/>
                </a:solidFill>
                <a:latin typeface="Times New Roman" panose="02020603050405020304" pitchFamily="18" charset="0"/>
                <a:cs typeface="Times New Roman" panose="02020603050405020304" pitchFamily="18" charset="0"/>
              </a:rPr>
              <a:t> halal bao </a:t>
            </a:r>
            <a:r>
              <a:rPr lang="en-US" sz="1800" cap="none" spc="0" dirty="0" err="1">
                <a:solidFill>
                  <a:srgbClr val="002060"/>
                </a:solidFill>
                <a:latin typeface="Times New Roman" panose="02020603050405020304" pitchFamily="18" charset="0"/>
                <a:cs typeface="Times New Roman" panose="02020603050405020304" pitchFamily="18" charset="0"/>
              </a:rPr>
              <a:t>gồm</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hầu</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như</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tất</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cả</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sản</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phẩm</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thiết</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yếu</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của</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cuộc</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sống</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như</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thực</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phẩm</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đồ</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uống</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thực</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phẩm</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hữu</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cơ</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thực</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phẩm</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chức</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năm</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dược</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phẩm</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mỹ</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phẩm</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dệt</a:t>
            </a:r>
            <a:r>
              <a:rPr lang="en-US" sz="1800" cap="none" spc="0" dirty="0">
                <a:solidFill>
                  <a:srgbClr val="002060"/>
                </a:solidFill>
                <a:latin typeface="Times New Roman" panose="02020603050405020304" pitchFamily="18" charset="0"/>
                <a:cs typeface="Times New Roman" panose="02020603050405020304" pitchFamily="18" charset="0"/>
              </a:rPr>
              <a:t> may, </a:t>
            </a:r>
            <a:r>
              <a:rPr lang="en-US" sz="1800" cap="none" spc="0" dirty="0" err="1">
                <a:solidFill>
                  <a:srgbClr val="002060"/>
                </a:solidFill>
                <a:latin typeface="Times New Roman" panose="02020603050405020304" pitchFamily="18" charset="0"/>
                <a:cs typeface="Times New Roman" panose="02020603050405020304" pitchFamily="18" charset="0"/>
              </a:rPr>
              <a:t>thủ</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công</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mỹ</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nghệ</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đến</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lĩnh</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vực</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dịch</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vụ</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như</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ngân</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hàng</a:t>
            </a:r>
            <a:r>
              <a:rPr lang="en-US" sz="1800" cap="none" spc="0" dirty="0">
                <a:solidFill>
                  <a:srgbClr val="002060"/>
                </a:solidFill>
                <a:latin typeface="Times New Roman" panose="02020603050405020304" pitchFamily="18" charset="0"/>
                <a:cs typeface="Times New Roman" panose="02020603050405020304" pitchFamily="18" charset="0"/>
              </a:rPr>
              <a:t>, du </a:t>
            </a:r>
            <a:r>
              <a:rPr lang="en-US" sz="1800" cap="none" spc="0" dirty="0" err="1">
                <a:solidFill>
                  <a:srgbClr val="002060"/>
                </a:solidFill>
                <a:latin typeface="Times New Roman" panose="02020603050405020304" pitchFamily="18" charset="0"/>
                <a:cs typeface="Times New Roman" panose="02020603050405020304" pitchFamily="18" charset="0"/>
              </a:rPr>
              <a:t>lịch</a:t>
            </a:r>
            <a:r>
              <a:rPr lang="en-US" sz="1800" cap="none" spc="0" dirty="0">
                <a:solidFill>
                  <a:srgbClr val="002060"/>
                </a:solidFill>
                <a:latin typeface="Times New Roman" panose="02020603050405020304" pitchFamily="18" charset="0"/>
                <a:cs typeface="Times New Roman" panose="02020603050405020304" pitchFamily="18" charset="0"/>
              </a:rPr>
              <a:t>, an </a:t>
            </a:r>
            <a:r>
              <a:rPr lang="en-US" sz="1800" cap="none" spc="0" dirty="0" err="1">
                <a:solidFill>
                  <a:srgbClr val="002060"/>
                </a:solidFill>
                <a:latin typeface="Times New Roman" panose="02020603050405020304" pitchFamily="18" charset="0"/>
                <a:cs typeface="Times New Roman" panose="02020603050405020304" pitchFamily="18" charset="0"/>
              </a:rPr>
              <a:t>ninh</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giáo</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dục</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và</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đào</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tạo</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dịch</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vụ</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ăn</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uống</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khách</a:t>
            </a:r>
            <a:r>
              <a:rPr lang="en-US" sz="1800" cap="none" spc="0" dirty="0">
                <a:solidFill>
                  <a:srgbClr val="002060"/>
                </a:solidFill>
                <a:latin typeface="Times New Roman" panose="02020603050405020304" pitchFamily="18" charset="0"/>
                <a:cs typeface="Times New Roman" panose="02020603050405020304" pitchFamily="18" charset="0"/>
              </a:rPr>
              <a:t> </a:t>
            </a:r>
            <a:r>
              <a:rPr lang="en-US" sz="1800" cap="none" spc="0" dirty="0" err="1">
                <a:solidFill>
                  <a:srgbClr val="002060"/>
                </a:solidFill>
                <a:latin typeface="Times New Roman" panose="02020603050405020304" pitchFamily="18" charset="0"/>
                <a:cs typeface="Times New Roman" panose="02020603050405020304" pitchFamily="18" charset="0"/>
              </a:rPr>
              <a:t>sạn</a:t>
            </a:r>
            <a:r>
              <a:rPr lang="en-US" sz="1800" cap="none" spc="0" dirty="0">
                <a:solidFill>
                  <a:srgbClr val="002060"/>
                </a:solidFill>
                <a:latin typeface="Times New Roman" panose="02020603050405020304" pitchFamily="18" charset="0"/>
                <a:cs typeface="Times New Roman" panose="02020603050405020304" pitchFamily="18" charset="0"/>
              </a:rPr>
              <a:t>, logistics.</a:t>
            </a:r>
          </a:p>
        </p:txBody>
      </p:sp>
      <p:pic>
        <p:nvPicPr>
          <p:cNvPr id="2050" name="Picture 2" descr="Logo Halal Jakim Transparent">
            <a:extLst>
              <a:ext uri="{FF2B5EF4-FFF2-40B4-BE49-F238E27FC236}">
                <a16:creationId xmlns:a16="http://schemas.microsoft.com/office/drawing/2014/main" id="{D2A7F7DD-B17E-6F04-1D4B-BA4F3537D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807" y="1183640"/>
            <a:ext cx="2083512" cy="19456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Japanese Rice 10kg - Halal Food Japan Online Shop">
            <a:extLst>
              <a:ext uri="{FF2B5EF4-FFF2-40B4-BE49-F238E27FC236}">
                <a16:creationId xmlns:a16="http://schemas.microsoft.com/office/drawing/2014/main" id="{F8C8E34F-4258-80AE-EC17-0675EB8C48A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Japanese Rice 10kg - Halal Food Japan Online Shop">
            <a:extLst>
              <a:ext uri="{FF2B5EF4-FFF2-40B4-BE49-F238E27FC236}">
                <a16:creationId xmlns:a16="http://schemas.microsoft.com/office/drawing/2014/main" id="{DD2741E8-152B-6A62-BF8B-1B6EA151C03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Halal Food Logo Stock Vector (Royalty Free) 503711059 | Shutterstock">
            <a:extLst>
              <a:ext uri="{FF2B5EF4-FFF2-40B4-BE49-F238E27FC236}">
                <a16:creationId xmlns:a16="http://schemas.microsoft.com/office/drawing/2014/main" id="{1E8431D0-DEEA-EA3A-5F22-4EF5D92244B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Bộ Ngoại giao ra mắt ấn phẩm Đặc san Halal số đầu tiên - Nông thôn Việt">
            <a:extLst>
              <a:ext uri="{FF2B5EF4-FFF2-40B4-BE49-F238E27FC236}">
                <a16:creationId xmlns:a16="http://schemas.microsoft.com/office/drawing/2014/main" id="{E3BBE07C-5F40-BFEF-F22E-B26C9D736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806" y="3616960"/>
            <a:ext cx="2203113" cy="194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29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80FB-E158-367A-4795-7F9F7F5C5165}"/>
            </a:ext>
          </a:extLst>
        </p:cNvPr>
        <p:cNvGrpSpPr/>
        <p:nvPr/>
      </p:nvGrpSpPr>
      <p:grpSpPr>
        <a:xfrm>
          <a:off x="0" y="0"/>
          <a:ext cx="0" cy="0"/>
          <a:chOff x="0" y="0"/>
          <a:chExt cx="0" cy="0"/>
        </a:xfrm>
      </p:grpSpPr>
      <p:sp>
        <p:nvSpPr>
          <p:cNvPr id="153" name="Bối cảnh">
            <a:extLst>
              <a:ext uri="{FF2B5EF4-FFF2-40B4-BE49-F238E27FC236}">
                <a16:creationId xmlns:a16="http://schemas.microsoft.com/office/drawing/2014/main" id="{211CED79-5CDD-6E40-F73F-00BDC1EDCAE9}"/>
              </a:ext>
            </a:extLst>
          </p:cNvPr>
          <p:cNvSpPr txBox="1">
            <a:spLocks noGrp="1"/>
          </p:cNvSpPr>
          <p:nvPr>
            <p:ph type="ctrTitle"/>
          </p:nvPr>
        </p:nvSpPr>
        <p:spPr>
          <a:xfrm>
            <a:off x="902019" y="-253999"/>
            <a:ext cx="9895046" cy="1676400"/>
          </a:xfrm>
          <a:prstGeom prst="rect">
            <a:avLst/>
          </a:prstGeom>
        </p:spPr>
        <p:txBody>
          <a:bodyPr>
            <a:normAutofit fontScale="90000"/>
          </a:bodyPr>
          <a:lstStyle>
            <a:lvl1pPr>
              <a:defRPr>
                <a:solidFill>
                  <a:srgbClr val="FF0000"/>
                </a:solidFill>
              </a:defRPr>
            </a:lvl1pPr>
          </a:lstStyle>
          <a:p>
            <a:pPr algn="ctr"/>
            <a:br>
              <a:rPr lang="en-US" dirty="0"/>
            </a:br>
            <a:br>
              <a:rPr lang="en-US" dirty="0"/>
            </a:br>
            <a:br>
              <a:rPr lang="en-US" dirty="0"/>
            </a:br>
            <a:r>
              <a:rPr lang="en-US" sz="4400" dirty="0"/>
              <a:t>Thị </a:t>
            </a:r>
            <a:r>
              <a:rPr lang="en-US" sz="4400" dirty="0" err="1"/>
              <a:t>trường</a:t>
            </a:r>
            <a:r>
              <a:rPr lang="en-US" sz="4400" dirty="0"/>
              <a:t> </a:t>
            </a:r>
            <a:r>
              <a:rPr lang="en-US" sz="4400" dirty="0" err="1"/>
              <a:t>sản</a:t>
            </a:r>
            <a:r>
              <a:rPr lang="en-US" sz="4400" dirty="0"/>
              <a:t> </a:t>
            </a:r>
            <a:r>
              <a:rPr lang="en-US" sz="4400" dirty="0" err="1"/>
              <a:t>phẩm</a:t>
            </a:r>
            <a:r>
              <a:rPr lang="en-US" sz="4400" dirty="0"/>
              <a:t> Halal</a:t>
            </a:r>
            <a:br>
              <a:rPr lang="en-US" sz="3600" dirty="0"/>
            </a:br>
            <a:endParaRPr sz="3600" b="1" dirty="0"/>
          </a:p>
        </p:txBody>
      </p:sp>
      <p:sp>
        <p:nvSpPr>
          <p:cNvPr id="154" name="- Biến đổi khí hậu, biến động chính trị, đứt gãy chuỗi cung ứng,  hệ thống lương thực thực phẩm thiếu bền vững…">
            <a:extLst>
              <a:ext uri="{FF2B5EF4-FFF2-40B4-BE49-F238E27FC236}">
                <a16:creationId xmlns:a16="http://schemas.microsoft.com/office/drawing/2014/main" id="{E39F05D2-D2F2-8992-9B44-712E0E53ADFA}"/>
              </a:ext>
            </a:extLst>
          </p:cNvPr>
          <p:cNvSpPr txBox="1">
            <a:spLocks noGrp="1"/>
          </p:cNvSpPr>
          <p:nvPr>
            <p:ph type="subTitle" idx="1"/>
          </p:nvPr>
        </p:nvSpPr>
        <p:spPr>
          <a:xfrm>
            <a:off x="337185" y="1569303"/>
            <a:ext cx="7780655" cy="4328994"/>
          </a:xfrm>
          <a:prstGeom prst="rect">
            <a:avLst/>
          </a:prstGeom>
        </p:spPr>
        <p:txBody>
          <a:bodyPr>
            <a:noAutofit/>
          </a:bodyPr>
          <a:lstStyle/>
          <a:p>
            <a:pPr marL="571500" indent="-571500" algn="just">
              <a:lnSpc>
                <a:spcPct val="100000"/>
              </a:lnSpc>
              <a:buFont typeface="Wingdings" panose="05000000000000000000" pitchFamily="2" charset="2"/>
              <a:buChar char="v"/>
            </a:pPr>
            <a:r>
              <a:rPr lang="en-US" sz="2000" cap="none" spc="0" dirty="0" err="1">
                <a:solidFill>
                  <a:srgbClr val="002060"/>
                </a:solidFill>
                <a:latin typeface="Times New Roman" panose="02020603050405020304" pitchFamily="18" charset="0"/>
                <a:cs typeface="Times New Roman" panose="02020603050405020304" pitchFamily="18" charset="0"/>
              </a:rPr>
              <a:t>Dân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khoảng</a:t>
            </a:r>
            <a:r>
              <a:rPr lang="en-US" sz="2000" cap="none" spc="0" dirty="0">
                <a:solidFill>
                  <a:srgbClr val="002060"/>
                </a:solidFill>
                <a:latin typeface="Times New Roman" panose="02020603050405020304" pitchFamily="18" charset="0"/>
                <a:cs typeface="Times New Roman" panose="02020603050405020304" pitchFamily="18" charset="0"/>
              </a:rPr>
              <a:t> 2,2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người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2024), </a:t>
            </a:r>
            <a:r>
              <a:rPr lang="en-US" sz="2000" cap="none" spc="0" dirty="0" err="1">
                <a:solidFill>
                  <a:srgbClr val="002060"/>
                </a:solidFill>
                <a:latin typeface="Times New Roman" panose="02020603050405020304" pitchFamily="18" charset="0"/>
                <a:cs typeface="Times New Roman" panose="02020603050405020304" pitchFamily="18" charset="0"/>
              </a:rPr>
              <a:t>chiếm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gần</a:t>
            </a:r>
            <a:r>
              <a:rPr lang="en-US" sz="2000" cap="none" spc="0" dirty="0">
                <a:solidFill>
                  <a:srgbClr val="002060"/>
                </a:solidFill>
                <a:latin typeface="Times New Roman" panose="02020603050405020304" pitchFamily="18" charset="0"/>
                <a:cs typeface="Times New Roman" panose="02020603050405020304" pitchFamily="18" charset="0"/>
              </a:rPr>
              <a:t> 1/4 </a:t>
            </a:r>
            <a:r>
              <a:rPr lang="en-US" sz="2000" cap="none" spc="0" dirty="0" err="1">
                <a:solidFill>
                  <a:srgbClr val="002060"/>
                </a:solidFill>
                <a:latin typeface="Times New Roman" panose="02020603050405020304" pitchFamily="18" charset="0"/>
                <a:cs typeface="Times New Roman" panose="02020603050405020304" pitchFamily="18" charset="0"/>
              </a:rPr>
              <a:t>dân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sẽ</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tiếp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tục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trưởng</a:t>
            </a:r>
            <a:r>
              <a:rPr lang="en-US" sz="2000" cap="none" spc="0" dirty="0">
                <a:solidFill>
                  <a:srgbClr val="002060"/>
                </a:solidFill>
                <a:latin typeface="Times New Roman" panose="02020603050405020304" pitchFamily="18" charset="0"/>
                <a:cs typeface="Times New Roman" panose="02020603050405020304" pitchFamily="18" charset="0"/>
              </a:rPr>
              <a:t> ở </a:t>
            </a:r>
            <a:r>
              <a:rPr lang="en-US" sz="2000" cap="none" spc="0" dirty="0" err="1">
                <a:solidFill>
                  <a:srgbClr val="002060"/>
                </a:solidFill>
                <a:latin typeface="Times New Roman" panose="02020603050405020304" pitchFamily="18" charset="0"/>
                <a:cs typeface="Times New Roman" panose="02020603050405020304" pitchFamily="18" charset="0"/>
              </a:rPr>
              <a:t>mức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trung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bình</a:t>
            </a:r>
            <a:r>
              <a:rPr lang="en-US" sz="2000" cap="none" spc="0" dirty="0">
                <a:solidFill>
                  <a:srgbClr val="002060"/>
                </a:solidFill>
                <a:latin typeface="Times New Roman" panose="02020603050405020304" pitchFamily="18" charset="0"/>
                <a:cs typeface="Times New Roman" panose="02020603050405020304" pitchFamily="18" charset="0"/>
              </a:rPr>
              <a:t> 1,5%/</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cao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gấp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đôi</a:t>
            </a:r>
            <a:r>
              <a:rPr lang="en-US" sz="2000" cap="none" spc="0" dirty="0">
                <a:solidFill>
                  <a:srgbClr val="002060"/>
                </a:solidFill>
                <a:latin typeface="Times New Roman" panose="02020603050405020304" pitchFamily="18" charset="0"/>
                <a:cs typeface="Times New Roman" panose="02020603050405020304" pitchFamily="18" charset="0"/>
              </a:rPr>
              <a:t> so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phi </a:t>
            </a:r>
            <a:r>
              <a:rPr lang="en-US" sz="2000" cap="none" spc="0" dirty="0" err="1">
                <a:solidFill>
                  <a:srgbClr val="002060"/>
                </a:solidFill>
                <a:latin typeface="Times New Roman" panose="02020603050405020304" pitchFamily="18" charset="0"/>
                <a:cs typeface="Times New Roman" panose="02020603050405020304" pitchFamily="18" charset="0"/>
              </a:rPr>
              <a:t>Hôi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(0,7%/</a:t>
            </a:r>
            <a:r>
              <a:rPr lang="en-US" sz="2000" cap="none" spc="0" dirty="0" err="1">
                <a:solidFill>
                  <a:srgbClr val="002060"/>
                </a:solidFill>
                <a:latin typeface="Times New Roman" panose="02020603050405020304" pitchFamily="18" charset="0"/>
                <a:cs typeface="Times New Roman" panose="02020603050405020304" pitchFamily="18" charset="0"/>
              </a:rPr>
              <a:t>näm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dự</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kiến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sẽ</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khoẳng</a:t>
            </a:r>
            <a:r>
              <a:rPr lang="en-US" sz="2000" cap="none" spc="0" dirty="0">
                <a:solidFill>
                  <a:srgbClr val="002060"/>
                </a:solidFill>
                <a:latin typeface="Times New Roman" panose="02020603050405020304" pitchFamily="18" charset="0"/>
                <a:cs typeface="Times New Roman" panose="02020603050405020304" pitchFamily="18" charset="0"/>
              </a:rPr>
              <a:t> 2,8 </a:t>
            </a:r>
            <a:r>
              <a:rPr lang="en-US" sz="2000" cap="none" spc="0" dirty="0" err="1">
                <a:solidFill>
                  <a:srgbClr val="002060"/>
                </a:solidFill>
                <a:latin typeface="Times New Roman" panose="02020603050405020304" pitchFamily="18" charset="0"/>
                <a:cs typeface="Times New Roman" panose="02020603050405020304" pitchFamily="18" charset="0"/>
              </a:rPr>
              <a:t>tý</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nguời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2050. Theo </a:t>
            </a:r>
            <a:r>
              <a:rPr lang="en-US" sz="2000" cap="none" spc="0" dirty="0" err="1">
                <a:solidFill>
                  <a:srgbClr val="002060"/>
                </a:solidFill>
                <a:latin typeface="Times New Roman" panose="02020603050405020304" pitchFamily="18" charset="0"/>
                <a:cs typeface="Times New Roman" panose="02020603050405020304" pitchFamily="18" charset="0"/>
              </a:rPr>
              <a:t>dự</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đến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2050 </a:t>
            </a:r>
            <a:r>
              <a:rPr lang="en-US" sz="2000" cap="none" spc="0" dirty="0" err="1">
                <a:solidFill>
                  <a:srgbClr val="002060"/>
                </a:solidFill>
                <a:latin typeface="Times New Roman" panose="02020603050405020304" pitchFamily="18" charset="0"/>
                <a:cs typeface="Times New Roman" panose="02020603050405020304" pitchFamily="18" charset="0"/>
              </a:rPr>
              <a:t>thế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sẽ</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51 </a:t>
            </a:r>
            <a:r>
              <a:rPr lang="en-US" sz="2000" cap="none" spc="0" dirty="0" err="1">
                <a:solidFill>
                  <a:srgbClr val="002060"/>
                </a:solidFill>
                <a:latin typeface="Times New Roman" panose="02020603050405020304" pitchFamily="18" charset="0"/>
                <a:cs typeface="Times New Roman" panose="02020603050405020304" pitchFamily="18" charset="0"/>
              </a:rPr>
              <a:t>quốc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người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chiếm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a:t>
            </a:r>
          </a:p>
          <a:p>
            <a:pPr marL="571500" indent="-571500" algn="just">
              <a:lnSpc>
                <a:spcPct val="100000"/>
              </a:lnSpc>
              <a:buFont typeface="Wingdings" panose="05000000000000000000" pitchFamily="2" charset="2"/>
              <a:buChar char="v"/>
            </a:pPr>
            <a:r>
              <a:rPr lang="en-US" sz="2000" cap="none" spc="0" dirty="0">
                <a:solidFill>
                  <a:srgbClr val="002060"/>
                </a:solidFill>
                <a:latin typeface="Times New Roman" panose="02020603050405020304" pitchFamily="18" charset="0"/>
                <a:cs typeface="Times New Roman" panose="02020603050405020304" pitchFamily="18" charset="0"/>
              </a:rPr>
              <a:t>Ở Việt Nam, </a:t>
            </a:r>
            <a:r>
              <a:rPr lang="en-US" sz="2000" cap="none" spc="0" dirty="0" err="1">
                <a:solidFill>
                  <a:srgbClr val="002060"/>
                </a:solidFill>
                <a:latin typeface="Times New Roman" panose="02020603050405020304" pitchFamily="18" charset="0"/>
                <a:cs typeface="Times New Roman" panose="02020603050405020304" pitchFamily="18" charset="0"/>
              </a:rPr>
              <a:t>hiện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khoảng</a:t>
            </a:r>
            <a:r>
              <a:rPr lang="en-US" sz="2000" cap="none" spc="0" dirty="0">
                <a:solidFill>
                  <a:srgbClr val="002060"/>
                </a:solidFill>
                <a:latin typeface="Times New Roman" panose="02020603050405020304" pitchFamily="18" charset="0"/>
                <a:cs typeface="Times New Roman" panose="02020603050405020304" pitchFamily="18" charset="0"/>
              </a:rPr>
              <a:t> 90.000 </a:t>
            </a:r>
            <a:r>
              <a:rPr lang="en-US" sz="2000" cap="none" spc="0" dirty="0" err="1">
                <a:solidFill>
                  <a:srgbClr val="002060"/>
                </a:solidFill>
                <a:latin typeface="Times New Roman" panose="02020603050405020304" pitchFamily="18" charset="0"/>
                <a:cs typeface="Times New Roman" panose="02020603050405020304" pitchFamily="18" charset="0"/>
              </a:rPr>
              <a:t>tín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đồ</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trong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(Islam)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trên</a:t>
            </a:r>
            <a:r>
              <a:rPr lang="en-US" sz="2000" cap="none" spc="0" dirty="0">
                <a:solidFill>
                  <a:srgbClr val="002060"/>
                </a:solidFill>
                <a:latin typeface="Times New Roman" panose="02020603050405020304" pitchFamily="18" charset="0"/>
                <a:cs typeface="Times New Roman" panose="02020603050405020304" pitchFamily="18" charset="0"/>
              </a:rPr>
              <a:t> 36.000 </a:t>
            </a:r>
            <a:r>
              <a:rPr lang="en-US" sz="2000" cap="none" spc="0" dirty="0" err="1">
                <a:solidFill>
                  <a:srgbClr val="002060"/>
                </a:solidFill>
                <a:latin typeface="Times New Roman" panose="02020603050405020304" pitchFamily="18" charset="0"/>
                <a:cs typeface="Times New Roman" panose="02020603050405020304" pitchFamily="18" charset="0"/>
              </a:rPr>
              <a:t>tín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đồ</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sinh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tập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trung</a:t>
            </a:r>
            <a:r>
              <a:rPr lang="en-US" sz="2000" cap="none" spc="0" dirty="0">
                <a:solidFill>
                  <a:srgbClr val="002060"/>
                </a:solidFill>
                <a:latin typeface="Times New Roman" panose="02020603050405020304" pitchFamily="18" charset="0"/>
                <a:cs typeface="Times New Roman" panose="02020603050405020304" pitchFamily="18" charset="0"/>
              </a:rPr>
              <a:t> ở </a:t>
            </a:r>
            <a:r>
              <a:rPr lang="en-US" sz="2000" cap="none" spc="0" dirty="0" err="1">
                <a:solidFill>
                  <a:srgbClr val="002060"/>
                </a:solidFill>
                <a:latin typeface="Times New Roman" panose="02020603050405020304" pitchFamily="18" charset="0"/>
                <a:cs typeface="Times New Roman" panose="02020603050405020304" pitchFamily="18" charset="0"/>
              </a:rPr>
              <a:t>các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tỉnh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phía</a:t>
            </a:r>
            <a:r>
              <a:rPr lang="en-US" sz="2000" cap="none" spc="0" dirty="0">
                <a:solidFill>
                  <a:srgbClr val="002060"/>
                </a:solidFill>
                <a:latin typeface="Times New Roman" panose="02020603050405020304" pitchFamily="18" charset="0"/>
                <a:cs typeface="Times New Roman" panose="02020603050405020304" pitchFamily="18" charset="0"/>
              </a:rPr>
              <a:t> Nam. </a:t>
            </a:r>
          </a:p>
          <a:p>
            <a:pPr marL="571500" indent="-571500" algn="just">
              <a:lnSpc>
                <a:spcPct val="100000"/>
              </a:lnSpc>
              <a:buFont typeface="Wingdings" panose="05000000000000000000" pitchFamily="2" charset="2"/>
              <a:buChar char="v"/>
            </a:pPr>
            <a:r>
              <a:rPr lang="en-US" sz="2000" cap="none" spc="0" dirty="0">
                <a:solidFill>
                  <a:srgbClr val="002060"/>
                </a:solidFill>
                <a:latin typeface="Times New Roman" panose="02020603050405020304" pitchFamily="18" charset="0"/>
                <a:cs typeface="Times New Roman" panose="02020603050405020304" pitchFamily="18" charset="0"/>
              </a:rPr>
              <a:t>Thị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thụ</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phân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bổ</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khắp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từ</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nước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đến</a:t>
            </a:r>
            <a:r>
              <a:rPr lang="en-US" sz="2000" cap="none" spc="0" dirty="0">
                <a:solidFill>
                  <a:srgbClr val="002060"/>
                </a:solidFill>
                <a:latin typeface="Times New Roman" panose="02020603050405020304" pitchFamily="18" charset="0"/>
                <a:cs typeface="Times New Roman" panose="02020603050405020304" pitchFamily="18" charset="0"/>
              </a:rPr>
              <a:t> phi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từ</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nền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triển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đến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đang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triển</a:t>
            </a:r>
            <a:r>
              <a:rPr lang="en-US" sz="2000" cap="none" spc="0" dirty="0">
                <a:solidFill>
                  <a:srgbClr val="002060"/>
                </a:solidFill>
                <a:latin typeface="Times New Roman" panose="02020603050405020304" pitchFamily="18" charset="0"/>
                <a:cs typeface="Times New Roman" panose="02020603050405020304" pitchFamily="18" charset="0"/>
              </a:rPr>
              <a:t>, </a:t>
            </a:r>
          </a:p>
        </p:txBody>
      </p:sp>
      <p:pic>
        <p:nvPicPr>
          <p:cNvPr id="3074" name="Picture 2" descr="Mở rộng “cánh cửa” vào thị trường các nước Hồi giáo">
            <a:extLst>
              <a:ext uri="{FF2B5EF4-FFF2-40B4-BE49-F238E27FC236}">
                <a16:creationId xmlns:a16="http://schemas.microsoft.com/office/drawing/2014/main" id="{602E98BF-95BB-C92C-BD07-8761BE829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835" y="1737360"/>
            <a:ext cx="3092380" cy="18440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TTWTO VCCI - Dư địa lớn của thị trường Halal">
            <a:extLst>
              <a:ext uri="{FF2B5EF4-FFF2-40B4-BE49-F238E27FC236}">
                <a16:creationId xmlns:a16="http://schemas.microsoft.com/office/drawing/2014/main" id="{6D7D9CE7-E8C1-6034-88A5-63EA139DAF4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iêu Chuẩn Halal: Tiêu chuẩn Thực Phẩm của người Hồi Giáo">
            <a:extLst>
              <a:ext uri="{FF2B5EF4-FFF2-40B4-BE49-F238E27FC236}">
                <a16:creationId xmlns:a16="http://schemas.microsoft.com/office/drawing/2014/main" id="{5170DE13-8779-4C19-425F-2DE4CF20D8D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Tiêu Chuẩn Halal: Tiêu chuẩn Thực Phẩm của người Hồi Giáo">
            <a:extLst>
              <a:ext uri="{FF2B5EF4-FFF2-40B4-BE49-F238E27FC236}">
                <a16:creationId xmlns:a16="http://schemas.microsoft.com/office/drawing/2014/main" id="{B476EDDB-C1D8-643E-6795-447877E5EACF}"/>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Thị trường Halal">
            <a:extLst>
              <a:ext uri="{FF2B5EF4-FFF2-40B4-BE49-F238E27FC236}">
                <a16:creationId xmlns:a16="http://schemas.microsoft.com/office/drawing/2014/main" id="{4D2768FD-19C9-5E97-790E-D80C4992E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0836" y="4074160"/>
            <a:ext cx="3092380" cy="159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22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09687-25CD-9341-3843-5E8B57DE9BCA}"/>
            </a:ext>
          </a:extLst>
        </p:cNvPr>
        <p:cNvGrpSpPr/>
        <p:nvPr/>
      </p:nvGrpSpPr>
      <p:grpSpPr>
        <a:xfrm>
          <a:off x="0" y="0"/>
          <a:ext cx="0" cy="0"/>
          <a:chOff x="0" y="0"/>
          <a:chExt cx="0" cy="0"/>
        </a:xfrm>
      </p:grpSpPr>
      <p:sp>
        <p:nvSpPr>
          <p:cNvPr id="153" name="Bối cảnh">
            <a:extLst>
              <a:ext uri="{FF2B5EF4-FFF2-40B4-BE49-F238E27FC236}">
                <a16:creationId xmlns:a16="http://schemas.microsoft.com/office/drawing/2014/main" id="{7D139911-6F65-4F39-692C-CED56A1E58BE}"/>
              </a:ext>
            </a:extLst>
          </p:cNvPr>
          <p:cNvSpPr txBox="1">
            <a:spLocks noGrp="1"/>
          </p:cNvSpPr>
          <p:nvPr>
            <p:ph type="ctrTitle"/>
          </p:nvPr>
        </p:nvSpPr>
        <p:spPr>
          <a:xfrm>
            <a:off x="902019" y="-253999"/>
            <a:ext cx="9895046" cy="1676400"/>
          </a:xfrm>
          <a:prstGeom prst="rect">
            <a:avLst/>
          </a:prstGeom>
        </p:spPr>
        <p:txBody>
          <a:bodyPr>
            <a:normAutofit fontScale="90000"/>
          </a:bodyPr>
          <a:lstStyle>
            <a:lvl1pPr>
              <a:defRPr>
                <a:solidFill>
                  <a:srgbClr val="FF0000"/>
                </a:solidFill>
              </a:defRPr>
            </a:lvl1pPr>
          </a:lstStyle>
          <a:p>
            <a:pPr algn="ctr"/>
            <a:br>
              <a:rPr lang="en-US" dirty="0"/>
            </a:br>
            <a:br>
              <a:rPr lang="en-US" dirty="0"/>
            </a:br>
            <a:br>
              <a:rPr lang="en-US" dirty="0"/>
            </a:br>
            <a:r>
              <a:rPr lang="en-US" sz="4400" dirty="0"/>
              <a:t>Thị </a:t>
            </a:r>
            <a:r>
              <a:rPr lang="en-US" sz="4400" dirty="0" err="1"/>
              <a:t>trường</a:t>
            </a:r>
            <a:r>
              <a:rPr lang="en-US" sz="4400" dirty="0"/>
              <a:t> </a:t>
            </a:r>
            <a:r>
              <a:rPr lang="en-US" sz="4400" dirty="0" err="1"/>
              <a:t>sản</a:t>
            </a:r>
            <a:r>
              <a:rPr lang="en-US" sz="4400" dirty="0"/>
              <a:t> </a:t>
            </a:r>
            <a:r>
              <a:rPr lang="en-US" sz="4400" dirty="0" err="1"/>
              <a:t>phẩm</a:t>
            </a:r>
            <a:r>
              <a:rPr lang="en-US" sz="4400" dirty="0"/>
              <a:t> Halal</a:t>
            </a:r>
            <a:br>
              <a:rPr lang="en-US" sz="3600" dirty="0"/>
            </a:br>
            <a:endParaRPr sz="3600" b="1" dirty="0"/>
          </a:p>
        </p:txBody>
      </p:sp>
      <p:sp>
        <p:nvSpPr>
          <p:cNvPr id="154" name="- Biến đổi khí hậu, biến động chính trị, đứt gãy chuỗi cung ứng,  hệ thống lương thực thực phẩm thiếu bền vững…">
            <a:extLst>
              <a:ext uri="{FF2B5EF4-FFF2-40B4-BE49-F238E27FC236}">
                <a16:creationId xmlns:a16="http://schemas.microsoft.com/office/drawing/2014/main" id="{9342CC28-1B11-8EAF-85C8-18424EE84686}"/>
              </a:ext>
            </a:extLst>
          </p:cNvPr>
          <p:cNvSpPr txBox="1">
            <a:spLocks noGrp="1"/>
          </p:cNvSpPr>
          <p:nvPr>
            <p:ph type="subTitle" idx="1"/>
          </p:nvPr>
        </p:nvSpPr>
        <p:spPr>
          <a:xfrm>
            <a:off x="640081" y="1584126"/>
            <a:ext cx="7061199" cy="2794834"/>
          </a:xfrm>
          <a:prstGeom prst="rect">
            <a:avLst/>
          </a:prstGeom>
        </p:spPr>
        <p:txBody>
          <a:bodyPr>
            <a:noAutofit/>
          </a:bodyPr>
          <a:lstStyle/>
          <a:p>
            <a:pPr marL="571500" indent="-571500" algn="just">
              <a:lnSpc>
                <a:spcPct val="100000"/>
              </a:lnSpc>
              <a:buFont typeface="Wingdings" panose="05000000000000000000" pitchFamily="2" charset="2"/>
              <a:buChar char="v"/>
            </a:pP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đáp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nhiều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chí</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về</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vệ</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sinh</a:t>
            </a:r>
            <a:r>
              <a:rPr lang="en-US" sz="2000" cap="none" spc="0" dirty="0">
                <a:solidFill>
                  <a:srgbClr val="002060"/>
                </a:solidFill>
                <a:latin typeface="Times New Roman" panose="02020603050405020304" pitchFamily="18" charset="0"/>
                <a:cs typeface="Times New Roman" panose="02020603050405020304" pitchFamily="18" charset="0"/>
              </a:rPr>
              <a:t> an </a:t>
            </a:r>
            <a:r>
              <a:rPr lang="en-US" sz="2000" cap="none" spc="0" dirty="0" err="1">
                <a:solidFill>
                  <a:srgbClr val="002060"/>
                </a:solidFill>
                <a:latin typeface="Times New Roman" panose="02020603050405020304" pitchFamily="18" charset="0"/>
                <a:cs typeface="Times New Roman" panose="02020603050405020304" pitchFamily="18" charset="0"/>
              </a:rPr>
              <a:t>toàn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bảo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đảm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sức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khỏe</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chất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lượng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xanh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sạch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đức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trong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biến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góp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phần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bảo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vệ</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môi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a:t>
            </a:r>
          </a:p>
          <a:p>
            <a:pPr marL="571500" indent="-571500" algn="just">
              <a:lnSpc>
                <a:spcPct val="100000"/>
              </a:lnSpc>
              <a:buFont typeface="Wingdings" panose="05000000000000000000" pitchFamily="2" charset="2"/>
              <a:buChar char="v"/>
            </a:pPr>
            <a:r>
              <a:rPr lang="en-US" sz="2000" cap="none" spc="0" dirty="0" err="1">
                <a:solidFill>
                  <a:srgbClr val="002060"/>
                </a:solidFill>
                <a:latin typeface="Times New Roman" panose="02020603050405020304" pitchFamily="18" charset="0"/>
                <a:cs typeface="Times New Roman" panose="02020603050405020304" pitchFamily="18" charset="0"/>
              </a:rPr>
              <a:t>Ngành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công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nghiệp</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toàn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khoảng</a:t>
            </a:r>
            <a:r>
              <a:rPr lang="en-US" sz="2000" cap="none" spc="0" dirty="0">
                <a:solidFill>
                  <a:srgbClr val="002060"/>
                </a:solidFill>
                <a:latin typeface="Times New Roman" panose="02020603050405020304" pitchFamily="18" charset="0"/>
                <a:cs typeface="Times New Roman" panose="02020603050405020304" pitchFamily="18" charset="0"/>
              </a:rPr>
              <a:t> 7000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2024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dự</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kiến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lên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khoảng</a:t>
            </a:r>
            <a:r>
              <a:rPr lang="en-US" sz="2000" cap="none" spc="0" dirty="0">
                <a:solidFill>
                  <a:srgbClr val="002060"/>
                </a:solidFill>
                <a:latin typeface="Times New Roman" panose="02020603050405020304" pitchFamily="18" charset="0"/>
                <a:cs typeface="Times New Roman" panose="02020603050405020304" pitchFamily="18" charset="0"/>
              </a:rPr>
              <a:t> 10.000 </a:t>
            </a:r>
            <a:r>
              <a:rPr lang="en-US" sz="2000" cap="none" spc="0" dirty="0" err="1">
                <a:solidFill>
                  <a:srgbClr val="002060"/>
                </a:solidFill>
                <a:latin typeface="Times New Roman" panose="02020603050405020304" pitchFamily="18" charset="0"/>
                <a:cs typeface="Times New Roman" panose="02020603050405020304" pitchFamily="18" charset="0"/>
              </a:rPr>
              <a:t>tý</a:t>
            </a:r>
            <a:r>
              <a:rPr lang="en-US" sz="2000" cap="none" spc="0" dirty="0">
                <a:solidFill>
                  <a:srgbClr val="002060"/>
                </a:solidFill>
                <a:latin typeface="Times New Roman" panose="02020603050405020304" pitchFamily="18" charset="0"/>
                <a:cs typeface="Times New Roman" panose="02020603050405020304" pitchFamily="18" charset="0"/>
              </a:rPr>
              <a:t> USD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2030 </a:t>
            </a:r>
            <a:r>
              <a:rPr lang="en-US" sz="2000" cap="none" spc="0" dirty="0" err="1">
                <a:solidFill>
                  <a:srgbClr val="002060"/>
                </a:solidFill>
                <a:latin typeface="Times New Roman" panose="02020603050405020304" pitchFamily="18" charset="0"/>
                <a:cs typeface="Times New Roman" panose="02020603050405020304" pitchFamily="18" charset="0"/>
              </a:rPr>
              <a:t>nhờ</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truởng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mô</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mức</a:t>
            </a:r>
            <a:r>
              <a:rPr lang="en-US" sz="2000" cap="none" spc="0" dirty="0">
                <a:solidFill>
                  <a:srgbClr val="002060"/>
                </a:solidFill>
                <a:latin typeface="Times New Roman" panose="02020603050405020304" pitchFamily="18" charset="0"/>
                <a:cs typeface="Times New Roman" panose="02020603050405020304" pitchFamily="18" charset="0"/>
              </a:rPr>
              <a:t> chi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sự</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về</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lĩnh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triển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vọng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trưởng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trong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tương</a:t>
            </a:r>
            <a:r>
              <a:rPr lang="en-US" sz="2000" cap="none" spc="0" dirty="0">
                <a:solidFill>
                  <a:srgbClr val="002060"/>
                </a:solidFill>
                <a:latin typeface="Times New Roman" panose="02020603050405020304" pitchFamily="18" charset="0"/>
                <a:cs typeface="Times New Roman" panose="02020603050405020304" pitchFamily="18" charset="0"/>
              </a:rPr>
              <a:t> lai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tốc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độ</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khoảng</a:t>
            </a:r>
            <a:r>
              <a:rPr lang="en-US" sz="2000" cap="none" spc="0" dirty="0">
                <a:solidFill>
                  <a:srgbClr val="002060"/>
                </a:solidFill>
                <a:latin typeface="Times New Roman" panose="02020603050405020304" pitchFamily="18" charset="0"/>
                <a:cs typeface="Times New Roman" panose="02020603050405020304" pitchFamily="18" charset="0"/>
              </a:rPr>
              <a:t> 6-8%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a:t>
            </a:r>
          </a:p>
          <a:p>
            <a:pPr marL="571500" indent="-571500" algn="just">
              <a:lnSpc>
                <a:spcPct val="100000"/>
              </a:lnSpc>
              <a:buFont typeface="Wingdings" panose="05000000000000000000" pitchFamily="2" charset="2"/>
              <a:buChar char="v"/>
            </a:pPr>
            <a:r>
              <a:rPr lang="en-US" sz="2000" cap="none" spc="0" dirty="0">
                <a:solidFill>
                  <a:srgbClr val="002060"/>
                </a:solidFill>
                <a:latin typeface="Times New Roman" panose="02020603050405020304" pitchFamily="18" charset="0"/>
                <a:cs typeface="Times New Roman" panose="02020603050405020304" pitchFamily="18" charset="0"/>
              </a:rPr>
              <a:t>Kim </a:t>
            </a:r>
            <a:r>
              <a:rPr lang="en-US" sz="2000" cap="none" spc="0" dirty="0" err="1">
                <a:solidFill>
                  <a:srgbClr val="002060"/>
                </a:solidFill>
                <a:latin typeface="Times New Roman" panose="02020603050405020304" pitchFamily="18" charset="0"/>
                <a:cs typeface="Times New Roman" panose="02020603050405020304" pitchFamily="18" charset="0"/>
              </a:rPr>
              <a:t>ngạch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thương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mại</a:t>
            </a:r>
            <a:r>
              <a:rPr lang="en-US" sz="2000" cap="none" spc="0" dirty="0">
                <a:solidFill>
                  <a:srgbClr val="002060"/>
                </a:solidFill>
                <a:latin typeface="Times New Roman" panose="02020603050405020304" pitchFamily="18" charset="0"/>
                <a:cs typeface="Times New Roman" panose="02020603050405020304" pitchFamily="18" charset="0"/>
              </a:rPr>
              <a:t> song </a:t>
            </a:r>
            <a:r>
              <a:rPr lang="en-US" sz="2000" cap="none" spc="0" dirty="0" err="1">
                <a:solidFill>
                  <a:srgbClr val="002060"/>
                </a:solidFill>
                <a:latin typeface="Times New Roman" panose="02020603050405020304" pitchFamily="18" charset="0"/>
                <a:cs typeface="Times New Roman" panose="02020603050405020304" pitchFamily="18" charset="0"/>
              </a:rPr>
              <a:t>phương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giữa</a:t>
            </a: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quốc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2025 </a:t>
            </a:r>
            <a:r>
              <a:rPr lang="en-US" sz="2000" cap="none" spc="0" dirty="0" err="1">
                <a:solidFill>
                  <a:srgbClr val="002060"/>
                </a:solidFill>
                <a:latin typeface="Times New Roman" panose="02020603050405020304" pitchFamily="18" charset="0"/>
                <a:cs typeface="Times New Roman" panose="02020603050405020304" pitchFamily="18" charset="0"/>
              </a:rPr>
              <a:t>đạt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khoảng</a:t>
            </a:r>
            <a:r>
              <a:rPr lang="en-US" sz="2000" cap="none" spc="0" dirty="0">
                <a:solidFill>
                  <a:srgbClr val="002060"/>
                </a:solidFill>
                <a:latin typeface="Times New Roman" panose="02020603050405020304" pitchFamily="18" charset="0"/>
                <a:cs typeface="Times New Roman" panose="02020603050405020304" pitchFamily="18" charset="0"/>
              </a:rPr>
              <a:t> 24,7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 </a:t>
            </a:r>
            <a:r>
              <a:rPr lang="en-US" sz="2000" cap="none" spc="0" dirty="0" err="1">
                <a:solidFill>
                  <a:srgbClr val="002060"/>
                </a:solidFill>
                <a:latin typeface="Times New Roman" panose="02020603050405020304" pitchFamily="18" charset="0"/>
                <a:cs typeface="Times New Roman" panose="02020603050405020304" pitchFamily="18" charset="0"/>
              </a:rPr>
              <a:t>trong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xuất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khẩu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chiếm</a:t>
            </a:r>
            <a:r>
              <a:rPr lang="en-US" sz="2000" cap="none" spc="0" dirty="0">
                <a:solidFill>
                  <a:srgbClr val="002060"/>
                </a:solidFill>
                <a:latin typeface="Times New Roman" panose="02020603050405020304" pitchFamily="18" charset="0"/>
                <a:cs typeface="Times New Roman" panose="02020603050405020304" pitchFamily="18" charset="0"/>
              </a:rPr>
              <a:t> 10,9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 Con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này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vẫn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còn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khá</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khiêm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tốn</a:t>
            </a:r>
            <a:r>
              <a:rPr lang="en-US" sz="2000" cap="none" spc="0" dirty="0">
                <a:solidFill>
                  <a:srgbClr val="002060"/>
                </a:solidFill>
                <a:latin typeface="Times New Roman" panose="02020603050405020304" pitchFamily="18" charset="0"/>
                <a:cs typeface="Times New Roman" panose="02020603050405020304" pitchFamily="18" charset="0"/>
              </a:rPr>
              <a:t> so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mô</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khổng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lồ</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của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thị</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cho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thấy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dư</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địa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trưởng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rất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lớn</a:t>
            </a:r>
            <a:r>
              <a:rPr lang="en-US" sz="2000" cap="none" spc="0" dirty="0">
                <a:solidFill>
                  <a:srgbClr val="002060"/>
                </a:solidFill>
                <a:latin typeface="Times New Roman" panose="02020603050405020304" pitchFamily="18" charset="0"/>
                <a:cs typeface="Times New Roman" panose="02020603050405020304" pitchFamily="18" charset="0"/>
              </a:rPr>
              <a:t>.</a:t>
            </a:r>
          </a:p>
        </p:txBody>
      </p:sp>
      <p:pic>
        <p:nvPicPr>
          <p:cNvPr id="4098" name="Picture 2" descr="Xuất khẩu sản phẩm Halal vào các nước hồi giáo: Thị trường tiềm năng ...">
            <a:extLst>
              <a:ext uri="{FF2B5EF4-FFF2-40B4-BE49-F238E27FC236}">
                <a16:creationId xmlns:a16="http://schemas.microsoft.com/office/drawing/2014/main" id="{B06AE041-A8B3-9834-E19A-44B7C5F84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07680" y="1711126"/>
            <a:ext cx="3576320" cy="18855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Magazine] Dư địa cho hàng Việt thâm nhập thị trường Halal trong CPTPP">
            <a:extLst>
              <a:ext uri="{FF2B5EF4-FFF2-40B4-BE49-F238E27FC236}">
                <a16:creationId xmlns:a16="http://schemas.microsoft.com/office/drawing/2014/main" id="{69042A85-A26F-22CF-C5D9-512518890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680" y="4312484"/>
            <a:ext cx="3576320" cy="166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2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5D41A-85AC-9FE5-7FBD-2B3E351DA322}"/>
            </a:ext>
          </a:extLst>
        </p:cNvPr>
        <p:cNvGrpSpPr/>
        <p:nvPr/>
      </p:nvGrpSpPr>
      <p:grpSpPr>
        <a:xfrm>
          <a:off x="0" y="0"/>
          <a:ext cx="0" cy="0"/>
          <a:chOff x="0" y="0"/>
          <a:chExt cx="0" cy="0"/>
        </a:xfrm>
      </p:grpSpPr>
      <p:sp>
        <p:nvSpPr>
          <p:cNvPr id="153" name="Bối cảnh">
            <a:extLst>
              <a:ext uri="{FF2B5EF4-FFF2-40B4-BE49-F238E27FC236}">
                <a16:creationId xmlns:a16="http://schemas.microsoft.com/office/drawing/2014/main" id="{E9603CB5-422E-670F-CCDE-8D360232B013}"/>
              </a:ext>
            </a:extLst>
          </p:cNvPr>
          <p:cNvSpPr txBox="1">
            <a:spLocks noGrp="1"/>
          </p:cNvSpPr>
          <p:nvPr>
            <p:ph type="ctrTitle"/>
          </p:nvPr>
        </p:nvSpPr>
        <p:spPr>
          <a:xfrm>
            <a:off x="1106329" y="335280"/>
            <a:ext cx="9895046" cy="1676401"/>
          </a:xfrm>
          <a:prstGeom prst="rect">
            <a:avLst/>
          </a:prstGeom>
        </p:spPr>
        <p:txBody>
          <a:bodyPr>
            <a:normAutofit fontScale="90000"/>
          </a:bodyPr>
          <a:lstStyle>
            <a:lvl1pPr>
              <a:defRPr>
                <a:solidFill>
                  <a:srgbClr val="FF0000"/>
                </a:solidFill>
              </a:defRPr>
            </a:lvl1pPr>
          </a:lstStyle>
          <a:p>
            <a:pPr algn="ctr"/>
            <a:br>
              <a:rPr lang="en-US" dirty="0"/>
            </a:br>
            <a:br>
              <a:rPr lang="en-US" sz="3600" dirty="0"/>
            </a:br>
            <a:br>
              <a:rPr lang="en-US" sz="3600" dirty="0"/>
            </a:br>
            <a:br>
              <a:rPr lang="en-US" sz="3600" dirty="0"/>
            </a:br>
            <a:br>
              <a:rPr lang="en-US" sz="3600" dirty="0"/>
            </a:br>
            <a:br>
              <a:rPr lang="en-US" sz="3600" dirty="0"/>
            </a:br>
            <a:r>
              <a:rPr lang="en-US" sz="3600" b="1" dirty="0"/>
              <a:t>Xu </a:t>
            </a:r>
            <a:r>
              <a:rPr lang="en-US" sz="3600" b="1" dirty="0" err="1"/>
              <a:t>hướng</a:t>
            </a:r>
            <a:r>
              <a:rPr lang="en-US" sz="3600" b="1" dirty="0"/>
              <a:t> </a:t>
            </a:r>
            <a:r>
              <a:rPr lang="en-US" sz="3600" b="1" dirty="0" err="1"/>
              <a:t>phát</a:t>
            </a:r>
            <a:r>
              <a:rPr lang="en-US" sz="3600" b="1" dirty="0"/>
              <a:t> </a:t>
            </a:r>
            <a:r>
              <a:rPr lang="en-US" sz="3600" b="1" dirty="0" err="1"/>
              <a:t>triển</a:t>
            </a:r>
            <a:r>
              <a:rPr lang="en-US" sz="3600" b="1" dirty="0"/>
              <a:t> </a:t>
            </a:r>
            <a:r>
              <a:rPr lang="en-US" sz="3600" b="1" dirty="0" err="1"/>
              <a:t>sản</a:t>
            </a:r>
            <a:r>
              <a:rPr lang="en-US" sz="3600" b="1" dirty="0"/>
              <a:t> </a:t>
            </a:r>
            <a:r>
              <a:rPr lang="en-US" sz="3600" b="1" dirty="0" err="1"/>
              <a:t>phẩm</a:t>
            </a:r>
            <a:r>
              <a:rPr lang="en-US" sz="3600" b="1" dirty="0"/>
              <a:t> Halal </a:t>
            </a:r>
            <a:r>
              <a:rPr lang="en-US" sz="3600" b="1" dirty="0" err="1"/>
              <a:t>trên</a:t>
            </a:r>
            <a:r>
              <a:rPr lang="en-US" sz="3600" b="1" dirty="0"/>
              <a:t> </a:t>
            </a:r>
            <a:r>
              <a:rPr lang="en-US" sz="3600" b="1" dirty="0" err="1"/>
              <a:t>thế</a:t>
            </a:r>
            <a:r>
              <a:rPr lang="en-US" sz="3600" b="1" dirty="0"/>
              <a:t> </a:t>
            </a:r>
            <a:r>
              <a:rPr lang="en-US" sz="3600" b="1" dirty="0" err="1"/>
              <a:t>giới</a:t>
            </a:r>
            <a:br>
              <a:rPr lang="en-US" sz="3600" dirty="0"/>
            </a:br>
            <a:br>
              <a:rPr lang="en-US" sz="3600" dirty="0"/>
            </a:br>
            <a:endParaRPr sz="3600" b="1" dirty="0"/>
          </a:p>
        </p:txBody>
      </p:sp>
      <p:sp>
        <p:nvSpPr>
          <p:cNvPr id="154" name="- Biến đổi khí hậu, biến động chính trị, đứt gãy chuỗi cung ứng,  hệ thống lương thực thực phẩm thiếu bền vững…">
            <a:extLst>
              <a:ext uri="{FF2B5EF4-FFF2-40B4-BE49-F238E27FC236}">
                <a16:creationId xmlns:a16="http://schemas.microsoft.com/office/drawing/2014/main" id="{46E28CE0-A321-44E2-C1AF-92632530C8E4}"/>
              </a:ext>
            </a:extLst>
          </p:cNvPr>
          <p:cNvSpPr txBox="1">
            <a:spLocks noGrp="1"/>
          </p:cNvSpPr>
          <p:nvPr>
            <p:ph type="subTitle" idx="1"/>
          </p:nvPr>
        </p:nvSpPr>
        <p:spPr>
          <a:xfrm>
            <a:off x="629921" y="1441886"/>
            <a:ext cx="7498080" cy="4328994"/>
          </a:xfrm>
          <a:prstGeom prst="rect">
            <a:avLst/>
          </a:prstGeom>
        </p:spPr>
        <p:txBody>
          <a:bodyPr>
            <a:noAutofit/>
          </a:bodyPr>
          <a:lstStyle/>
          <a:p>
            <a:pPr marL="571500" indent="-571500" algn="just">
              <a:lnSpc>
                <a:spcPct val="100000"/>
              </a:lnSpc>
              <a:buFont typeface="Wingdings" panose="05000000000000000000" pitchFamily="2" charset="2"/>
              <a:buChar char="v"/>
            </a:pPr>
            <a:r>
              <a:rPr lang="en-US" sz="2000" cap="none" spc="0" dirty="0" err="1">
                <a:solidFill>
                  <a:srgbClr val="002060"/>
                </a:solidFill>
                <a:latin typeface="Times New Roman" panose="02020603050405020304" pitchFamily="18" charset="0"/>
                <a:cs typeface="Times New Roman" panose="02020603050405020304" pitchFamily="18" charset="0"/>
              </a:rPr>
              <a:t>Thế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2,2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người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chiếm</a:t>
            </a:r>
            <a:r>
              <a:rPr lang="en-US" sz="2000" cap="none" spc="0" dirty="0">
                <a:solidFill>
                  <a:srgbClr val="002060"/>
                </a:solidFill>
                <a:latin typeface="Times New Roman" panose="02020603050405020304" pitchFamily="18" charset="0"/>
                <a:cs typeface="Times New Roman" panose="02020603050405020304" pitchFamily="18" charset="0"/>
              </a:rPr>
              <a:t> 25% </a:t>
            </a:r>
            <a:r>
              <a:rPr lang="en-US" sz="2000" cap="none" spc="0" dirty="0" err="1">
                <a:solidFill>
                  <a:srgbClr val="002060"/>
                </a:solidFill>
                <a:latin typeface="Times New Roman" panose="02020603050405020304" pitchFamily="18" charset="0"/>
                <a:cs typeface="Times New Roman" panose="02020603050405020304" pitchFamily="18" charset="0"/>
              </a:rPr>
              <a:t>dân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sinh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tại</a:t>
            </a:r>
            <a:r>
              <a:rPr lang="en-US" sz="2000" cap="none" spc="0" dirty="0">
                <a:solidFill>
                  <a:srgbClr val="002060"/>
                </a:solidFill>
                <a:latin typeface="Times New Roman" panose="02020603050405020304" pitchFamily="18" charset="0"/>
                <a:cs typeface="Times New Roman" panose="02020603050405020304" pitchFamily="18" charset="0"/>
              </a:rPr>
              <a:t> 112 </a:t>
            </a:r>
            <a:r>
              <a:rPr lang="en-US" sz="2000" cap="none" spc="0" dirty="0" err="1">
                <a:solidFill>
                  <a:srgbClr val="002060"/>
                </a:solidFill>
                <a:latin typeface="Times New Roman" panose="02020603050405020304" pitchFamily="18" charset="0"/>
                <a:cs typeface="Times New Roman" panose="02020603050405020304" pitchFamily="18" charset="0"/>
              </a:rPr>
              <a:t>quốc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trên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tập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trung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nhiều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nhất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tại</a:t>
            </a:r>
            <a:r>
              <a:rPr lang="en-US" sz="2000" cap="none" spc="0" dirty="0">
                <a:solidFill>
                  <a:srgbClr val="002060"/>
                </a:solidFill>
                <a:latin typeface="Times New Roman" panose="02020603050405020304" pitchFamily="18" charset="0"/>
                <a:cs typeface="Times New Roman" panose="02020603050405020304" pitchFamily="18" charset="0"/>
              </a:rPr>
              <a:t> Châu Á. </a:t>
            </a:r>
            <a:r>
              <a:rPr lang="en-US" sz="2000" cap="none" spc="0" dirty="0" err="1">
                <a:solidFill>
                  <a:srgbClr val="002060"/>
                </a:solidFill>
                <a:latin typeface="Times New Roman" panose="02020603050405020304" pitchFamily="18" charset="0"/>
                <a:cs typeface="Times New Roman" panose="02020603050405020304" pitchFamily="18" charset="0"/>
              </a:rPr>
              <a:t>Hàng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mức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dùng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lên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hơn</a:t>
            </a:r>
            <a:r>
              <a:rPr lang="en-US" sz="2000" cap="none" spc="0" dirty="0">
                <a:solidFill>
                  <a:srgbClr val="002060"/>
                </a:solidFill>
                <a:latin typeface="Times New Roman" panose="02020603050405020304" pitchFamily="18" charset="0"/>
                <a:cs typeface="Times New Roman" panose="02020603050405020304" pitchFamily="18" charset="0"/>
              </a:rPr>
              <a:t> 700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 (</a:t>
            </a:r>
            <a:r>
              <a:rPr lang="en-US" sz="2000" cap="none" spc="0" dirty="0" err="1">
                <a:solidFill>
                  <a:srgbClr val="002060"/>
                </a:solidFill>
                <a:latin typeface="Times New Roman" panose="02020603050405020304" pitchFamily="18" charset="0"/>
                <a:cs typeface="Times New Roman" panose="02020603050405020304" pitchFamily="18" charset="0"/>
              </a:rPr>
              <a:t>dự</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kiến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lên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khoảng</a:t>
            </a:r>
            <a:r>
              <a:rPr lang="en-US" sz="2000" cap="none" spc="0" dirty="0">
                <a:solidFill>
                  <a:srgbClr val="002060"/>
                </a:solidFill>
                <a:latin typeface="Times New Roman" panose="02020603050405020304" pitchFamily="18" charset="0"/>
                <a:cs typeface="Times New Roman" panose="02020603050405020304" pitchFamily="18" charset="0"/>
              </a:rPr>
              <a:t> 10.000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2030.</a:t>
            </a:r>
          </a:p>
          <a:p>
            <a:pPr marL="571500" indent="-571500" algn="just">
              <a:lnSpc>
                <a:spcPct val="100000"/>
              </a:lnSpc>
              <a:buFont typeface="Wingdings" panose="05000000000000000000" pitchFamily="2" charset="2"/>
              <a:buChar char="v"/>
            </a:pPr>
            <a:r>
              <a:rPr lang="en-US" sz="2000" cap="none" spc="0" dirty="0" err="1">
                <a:solidFill>
                  <a:srgbClr val="002060"/>
                </a:solidFill>
                <a:latin typeface="Times New Roman" panose="02020603050405020304" pitchFamily="18" charset="0"/>
                <a:cs typeface="Times New Roman" panose="02020603050405020304" pitchFamily="18" charset="0"/>
              </a:rPr>
              <a:t>Người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chỉ</a:t>
            </a:r>
            <a:r>
              <a:rPr lang="en-US" sz="2000" cap="none" spc="0" dirty="0">
                <a:solidFill>
                  <a:srgbClr val="002060"/>
                </a:solidFill>
                <a:latin typeface="Times New Roman" panose="02020603050405020304" pitchFamily="18" charset="0"/>
                <a:cs typeface="Times New Roman" panose="02020603050405020304" pitchFamily="18" charset="0"/>
              </a:rPr>
              <a:t> tin </a:t>
            </a:r>
            <a:r>
              <a:rPr lang="en-US" sz="2000" cap="none" spc="0" dirty="0" err="1">
                <a:solidFill>
                  <a:srgbClr val="002060"/>
                </a:solidFill>
                <a:latin typeface="Times New Roman" panose="02020603050405020304" pitchFamily="18" charset="0"/>
                <a:cs typeface="Times New Roman" panose="02020603050405020304" pitchFamily="18" charset="0"/>
              </a:rPr>
              <a:t>dùng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những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được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phép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sử</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dụng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tránh</a:t>
            </a:r>
            <a:r>
              <a:rPr lang="en-US" sz="2000" cap="none" spc="0" dirty="0">
                <a:solidFill>
                  <a:srgbClr val="002060"/>
                </a:solidFill>
                <a:latin typeface="Times New Roman" panose="02020603050405020304" pitchFamily="18" charset="0"/>
                <a:cs typeface="Times New Roman" panose="02020603050405020304" pitchFamily="18" charset="0"/>
              </a:rPr>
              <a:t> xa </a:t>
            </a:r>
            <a:r>
              <a:rPr lang="en-US" sz="2000" cap="none" spc="0" dirty="0" err="1">
                <a:solidFill>
                  <a:srgbClr val="002060"/>
                </a:solidFill>
                <a:latin typeface="Times New Roman" panose="02020603050405020304" pitchFamily="18" charset="0"/>
                <a:cs typeface="Times New Roman" panose="02020603050405020304" pitchFamily="18" charset="0"/>
              </a:rPr>
              <a:t>những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Haram (</a:t>
            </a:r>
            <a:r>
              <a:rPr lang="en-US" sz="2000" cap="none" spc="0" dirty="0" err="1">
                <a:solidFill>
                  <a:srgbClr val="002060"/>
                </a:solidFill>
                <a:latin typeface="Times New Roman" panose="02020603050405020304" pitchFamily="18" charset="0"/>
                <a:cs typeface="Times New Roman" panose="02020603050405020304" pitchFamily="18" charset="0"/>
              </a:rPr>
              <a:t>bị</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cấm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yêu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mang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tính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ngưỡng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tôn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được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định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trong</a:t>
            </a:r>
            <a:r>
              <a:rPr lang="en-US" sz="2000" cap="none" spc="0" dirty="0">
                <a:solidFill>
                  <a:srgbClr val="002060"/>
                </a:solidFill>
                <a:latin typeface="Times New Roman" panose="02020603050405020304" pitchFamily="18" charset="0"/>
                <a:cs typeface="Times New Roman" panose="02020603050405020304" pitchFamily="18" charset="0"/>
              </a:rPr>
              <a:t> Thiên </a:t>
            </a:r>
            <a:r>
              <a:rPr lang="en-US" sz="2000" cap="none" spc="0" dirty="0" err="1">
                <a:solidFill>
                  <a:srgbClr val="002060"/>
                </a:solidFill>
                <a:latin typeface="Times New Roman" panose="02020603050405020304" pitchFamily="18" charset="0"/>
                <a:cs typeface="Times New Roman" panose="02020603050405020304" pitchFamily="18" charset="0"/>
              </a:rPr>
              <a:t>kinh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Qu’ran</a:t>
            </a:r>
            <a:r>
              <a:rPr lang="en-US" sz="2000" cap="none" spc="0" dirty="0">
                <a:solidFill>
                  <a:srgbClr val="002060"/>
                </a:solidFill>
                <a:latin typeface="Times New Roman" panose="02020603050405020304" pitchFamily="18" charset="0"/>
                <a:cs typeface="Times New Roman" panose="02020603050405020304" pitchFamily="18" charset="0"/>
              </a:rPr>
              <a:t>. </a:t>
            </a:r>
          </a:p>
          <a:p>
            <a:pPr marL="571500" indent="-571500" algn="just">
              <a:lnSpc>
                <a:spcPct val="100000"/>
              </a:lnSpc>
              <a:buFont typeface="Wingdings" panose="05000000000000000000" pitchFamily="2" charset="2"/>
              <a:buChar char="v"/>
            </a:pPr>
            <a:r>
              <a:rPr lang="en-US" sz="2000" cap="none" spc="0" dirty="0">
                <a:solidFill>
                  <a:srgbClr val="002060"/>
                </a:solidFill>
                <a:latin typeface="Times New Roman" panose="02020603050405020304" pitchFamily="18" charset="0"/>
                <a:cs typeface="Times New Roman" panose="02020603050405020304" pitchFamily="18" charset="0"/>
              </a:rPr>
              <a:t>Xu </a:t>
            </a:r>
            <a:r>
              <a:rPr lang="en-US" sz="2000" cap="none" spc="0" dirty="0" err="1">
                <a:solidFill>
                  <a:srgbClr val="002060"/>
                </a:solidFill>
                <a:latin typeface="Times New Roman" panose="02020603050405020304" pitchFamily="18" charset="0"/>
                <a:cs typeface="Times New Roman" panose="02020603050405020304" pitchFamily="18" charset="0"/>
              </a:rPr>
              <a:t>hướng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dùng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trên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toàn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ngay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cả</a:t>
            </a:r>
            <a:r>
              <a:rPr lang="en-US" sz="2000" cap="none" spc="0" dirty="0">
                <a:solidFill>
                  <a:srgbClr val="002060"/>
                </a:solidFill>
                <a:latin typeface="Times New Roman" panose="02020603050405020304" pitchFamily="18" charset="0"/>
                <a:cs typeface="Times New Roman" panose="02020603050405020304" pitchFamily="18" charset="0"/>
              </a:rPr>
              <a:t> ở </a:t>
            </a:r>
            <a:r>
              <a:rPr lang="en-US" sz="2000" cap="none" spc="0" dirty="0" err="1">
                <a:solidFill>
                  <a:srgbClr val="002060"/>
                </a:solidFill>
                <a:latin typeface="Times New Roman" panose="02020603050405020304" pitchFamily="18" charset="0"/>
                <a:cs typeface="Times New Roman" panose="02020603050405020304" pitchFamily="18" charset="0"/>
              </a:rPr>
              <a:t>nhóm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phi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do </a:t>
            </a:r>
            <a:r>
              <a:rPr lang="en-US" sz="2000" cap="none" spc="0" dirty="0" err="1">
                <a:solidFill>
                  <a:srgbClr val="002060"/>
                </a:solidFill>
                <a:latin typeface="Times New Roman" panose="02020603050405020304" pitchFamily="18" charset="0"/>
                <a:cs typeface="Times New Roman" panose="02020603050405020304" pitchFamily="18" charset="0"/>
              </a:rPr>
              <a:t>các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không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chỉ</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đáp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chí</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vệ</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sinh</a:t>
            </a:r>
            <a:r>
              <a:rPr lang="en-US" sz="2000" cap="none" spc="0" dirty="0">
                <a:solidFill>
                  <a:srgbClr val="002060"/>
                </a:solidFill>
                <a:latin typeface="Times New Roman" panose="02020603050405020304" pitchFamily="18" charset="0"/>
                <a:cs typeface="Times New Roman" panose="02020603050405020304" pitchFamily="18" charset="0"/>
              </a:rPr>
              <a:t> ATTP, </a:t>
            </a:r>
            <a:r>
              <a:rPr lang="en-US" sz="2000" cap="none" spc="0" dirty="0" err="1">
                <a:solidFill>
                  <a:srgbClr val="002060"/>
                </a:solidFill>
                <a:latin typeface="Times New Roman" panose="02020603050405020304" pitchFamily="18" charset="0"/>
                <a:cs typeface="Times New Roman" panose="02020603050405020304" pitchFamily="18" charset="0"/>
              </a:rPr>
              <a:t>bảo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đảm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sức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khỏe</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chất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lượng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xanh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sạch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còn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đức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trong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chê</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biến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góp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phần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bảo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vệ</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môi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a:t>
            </a:r>
          </a:p>
        </p:txBody>
      </p:sp>
      <p:pic>
        <p:nvPicPr>
          <p:cNvPr id="5122" name="Picture 2" descr="Chứng nhận Halal và xuất khẩu sản phẩm đồ uống của doanh nghiệp Việt">
            <a:extLst>
              <a:ext uri="{FF2B5EF4-FFF2-40B4-BE49-F238E27FC236}">
                <a16:creationId xmlns:a16="http://schemas.microsoft.com/office/drawing/2014/main" id="{78314F13-A6BC-FABD-06BF-2D8E68F7D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920" y="3828574"/>
            <a:ext cx="3169920" cy="17306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Xu hướng hợp tác quốc tế ngành Halal tại khu vực Đông Nam Á">
            <a:extLst>
              <a:ext uri="{FF2B5EF4-FFF2-40B4-BE49-F238E27FC236}">
                <a16:creationId xmlns:a16="http://schemas.microsoft.com/office/drawing/2014/main" id="{88A2B23B-B3C5-EC5A-CB81-D29A03714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920" y="1600201"/>
            <a:ext cx="3169920" cy="182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0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6212A-FDEF-5D77-2E42-94D774AA82CC}"/>
            </a:ext>
          </a:extLst>
        </p:cNvPr>
        <p:cNvGrpSpPr/>
        <p:nvPr/>
      </p:nvGrpSpPr>
      <p:grpSpPr>
        <a:xfrm>
          <a:off x="0" y="0"/>
          <a:ext cx="0" cy="0"/>
          <a:chOff x="0" y="0"/>
          <a:chExt cx="0" cy="0"/>
        </a:xfrm>
      </p:grpSpPr>
      <p:sp>
        <p:nvSpPr>
          <p:cNvPr id="153" name="Bối cảnh">
            <a:extLst>
              <a:ext uri="{FF2B5EF4-FFF2-40B4-BE49-F238E27FC236}">
                <a16:creationId xmlns:a16="http://schemas.microsoft.com/office/drawing/2014/main" id="{0DFA1CD4-B2B9-455B-2E7A-5186BAD5300A}"/>
              </a:ext>
            </a:extLst>
          </p:cNvPr>
          <p:cNvSpPr txBox="1">
            <a:spLocks noGrp="1"/>
          </p:cNvSpPr>
          <p:nvPr>
            <p:ph type="ctrTitle"/>
          </p:nvPr>
        </p:nvSpPr>
        <p:spPr>
          <a:xfrm>
            <a:off x="1106329" y="335280"/>
            <a:ext cx="9895046" cy="1432560"/>
          </a:xfrm>
          <a:prstGeom prst="rect">
            <a:avLst/>
          </a:prstGeom>
        </p:spPr>
        <p:txBody>
          <a:bodyPr>
            <a:normAutofit fontScale="90000"/>
          </a:bodyPr>
          <a:lstStyle>
            <a:lvl1pPr>
              <a:defRPr>
                <a:solidFill>
                  <a:srgbClr val="FF0000"/>
                </a:solidFill>
              </a:defRPr>
            </a:lvl1pPr>
          </a:lstStyle>
          <a:p>
            <a:pPr algn="ctr"/>
            <a:br>
              <a:rPr lang="en-US" sz="3100" dirty="0"/>
            </a:br>
            <a:br>
              <a:rPr lang="en-US" sz="3100" dirty="0"/>
            </a:br>
            <a:br>
              <a:rPr lang="en-US" sz="3100" dirty="0"/>
            </a:br>
            <a:br>
              <a:rPr lang="en-US" sz="3100" dirty="0"/>
            </a:br>
            <a:br>
              <a:rPr lang="en-US" sz="3100" dirty="0"/>
            </a:br>
            <a:br>
              <a:rPr lang="en-US" sz="3100" dirty="0"/>
            </a:br>
            <a:r>
              <a:rPr lang="en-US" sz="3100" b="1" dirty="0" err="1"/>
              <a:t>Tiềm</a:t>
            </a:r>
            <a:r>
              <a:rPr lang="en-US" sz="3100" b="1" dirty="0"/>
              <a:t> </a:t>
            </a:r>
            <a:r>
              <a:rPr lang="en-US" sz="3100" b="1" dirty="0" err="1"/>
              <a:t>năng</a:t>
            </a:r>
            <a:r>
              <a:rPr lang="en-US" sz="3100" b="1" dirty="0"/>
              <a:t> </a:t>
            </a:r>
            <a:r>
              <a:rPr lang="en-US" sz="3100" b="1" dirty="0" err="1"/>
              <a:t>phát</a:t>
            </a:r>
            <a:r>
              <a:rPr lang="en-US" sz="3100" b="1" dirty="0"/>
              <a:t> </a:t>
            </a:r>
            <a:r>
              <a:rPr lang="en-US" sz="3100" b="1" dirty="0" err="1"/>
              <a:t>triển</a:t>
            </a:r>
            <a:r>
              <a:rPr lang="en-US" sz="3100" b="1" dirty="0"/>
              <a:t> </a:t>
            </a:r>
            <a:r>
              <a:rPr lang="en-US" sz="3100" b="1" dirty="0" err="1"/>
              <a:t>ngành</a:t>
            </a:r>
            <a:r>
              <a:rPr lang="en-US" sz="3100" b="1" dirty="0"/>
              <a:t> Halal </a:t>
            </a:r>
            <a:r>
              <a:rPr lang="en-US" sz="3100" b="1" dirty="0" err="1"/>
              <a:t>của</a:t>
            </a:r>
            <a:r>
              <a:rPr lang="en-US" sz="3100" b="1" dirty="0"/>
              <a:t> Việt Nam</a:t>
            </a:r>
            <a:br>
              <a:rPr lang="en-US" sz="3600" dirty="0"/>
            </a:br>
            <a:br>
              <a:rPr lang="en-US" sz="3600" dirty="0"/>
            </a:br>
            <a:endParaRPr sz="3600" b="1" dirty="0"/>
          </a:p>
        </p:txBody>
      </p:sp>
      <p:sp>
        <p:nvSpPr>
          <p:cNvPr id="154" name="- Biến đổi khí hậu, biến động chính trị, đứt gãy chuỗi cung ứng,  hệ thống lương thực thực phẩm thiếu bền vững…">
            <a:extLst>
              <a:ext uri="{FF2B5EF4-FFF2-40B4-BE49-F238E27FC236}">
                <a16:creationId xmlns:a16="http://schemas.microsoft.com/office/drawing/2014/main" id="{43342706-86A9-3F9D-AB30-C85688FEED86}"/>
              </a:ext>
            </a:extLst>
          </p:cNvPr>
          <p:cNvSpPr txBox="1">
            <a:spLocks noGrp="1"/>
          </p:cNvSpPr>
          <p:nvPr>
            <p:ph type="subTitle" idx="1"/>
          </p:nvPr>
        </p:nvSpPr>
        <p:spPr>
          <a:xfrm>
            <a:off x="1464945" y="1441886"/>
            <a:ext cx="5555615" cy="4328994"/>
          </a:xfrm>
          <a:prstGeom prst="rect">
            <a:avLst/>
          </a:prstGeom>
        </p:spPr>
        <p:txBody>
          <a:bodyPr>
            <a:noAutofit/>
          </a:bodyPr>
          <a:lstStyle/>
          <a:p>
            <a:pPr marL="571500" indent="-571500" algn="just">
              <a:lnSpc>
                <a:spcPct val="100000"/>
              </a:lnSpc>
              <a:buFont typeface="Wingdings" panose="05000000000000000000" pitchFamily="2" charset="2"/>
              <a:buChar char="v"/>
            </a:pPr>
            <a:r>
              <a:rPr lang="en-US" b="1" cap="none" spc="0" dirty="0" err="1">
                <a:solidFill>
                  <a:srgbClr val="002060"/>
                </a:solidFill>
                <a:latin typeface="Times New Roman" panose="02020603050405020304" pitchFamily="18" charset="0"/>
                <a:cs typeface="Times New Roman" panose="02020603050405020304" pitchFamily="18" charset="0"/>
              </a:rPr>
              <a:t>Về</a:t>
            </a:r>
            <a:r>
              <a:rPr lang="en-US" b="1" cap="none" spc="0" dirty="0">
                <a:solidFill>
                  <a:srgbClr val="002060"/>
                </a:solidFill>
                <a:latin typeface="Times New Roman" panose="02020603050405020304" pitchFamily="18" charset="0"/>
                <a:cs typeface="Times New Roman" panose="02020603050405020304" pitchFamily="18" charset="0"/>
              </a:rPr>
              <a:t> </a:t>
            </a:r>
            <a:r>
              <a:rPr lang="en-US" b="1" cap="none" spc="0" dirty="0" err="1">
                <a:solidFill>
                  <a:srgbClr val="002060"/>
                </a:solidFill>
                <a:latin typeface="Times New Roman" panose="02020603050405020304" pitchFamily="18" charset="0"/>
                <a:cs typeface="Times New Roman" panose="02020603050405020304" pitchFamily="18" charset="0"/>
              </a:rPr>
              <a:t>vị</a:t>
            </a:r>
            <a:r>
              <a:rPr lang="en-US" b="1" cap="none" spc="0" dirty="0">
                <a:solidFill>
                  <a:srgbClr val="002060"/>
                </a:solidFill>
                <a:latin typeface="Times New Roman" panose="02020603050405020304" pitchFamily="18" charset="0"/>
                <a:cs typeface="Times New Roman" panose="02020603050405020304" pitchFamily="18" charset="0"/>
              </a:rPr>
              <a:t> </a:t>
            </a:r>
            <a:r>
              <a:rPr lang="en-US" b="1" cap="none" spc="0" dirty="0" err="1">
                <a:solidFill>
                  <a:srgbClr val="002060"/>
                </a:solidFill>
                <a:latin typeface="Times New Roman" panose="02020603050405020304" pitchFamily="18" charset="0"/>
                <a:cs typeface="Times New Roman" panose="02020603050405020304" pitchFamily="18" charset="0"/>
              </a:rPr>
              <a:t>trí</a:t>
            </a:r>
            <a:r>
              <a:rPr lang="en-US" b="1" cap="none" spc="0" dirty="0">
                <a:solidFill>
                  <a:srgbClr val="002060"/>
                </a:solidFill>
                <a:latin typeface="Times New Roman" panose="02020603050405020304" pitchFamily="18" charset="0"/>
                <a:cs typeface="Times New Roman" panose="02020603050405020304" pitchFamily="18" charset="0"/>
              </a:rPr>
              <a:t> </a:t>
            </a:r>
            <a:r>
              <a:rPr lang="en-US" b="1" cap="none" spc="0" dirty="0" err="1">
                <a:solidFill>
                  <a:srgbClr val="002060"/>
                </a:solidFill>
                <a:latin typeface="Times New Roman" panose="02020603050405020304" pitchFamily="18" charset="0"/>
                <a:cs typeface="Times New Roman" panose="02020603050405020304" pitchFamily="18" charset="0"/>
              </a:rPr>
              <a:t>địa</a:t>
            </a:r>
            <a:r>
              <a:rPr lang="en-US" b="1" cap="none" spc="0" dirty="0">
                <a:solidFill>
                  <a:srgbClr val="002060"/>
                </a:solidFill>
                <a:latin typeface="Times New Roman" panose="02020603050405020304" pitchFamily="18" charset="0"/>
                <a:cs typeface="Times New Roman" panose="02020603050405020304" pitchFamily="18" charset="0"/>
              </a:rPr>
              <a:t> </a:t>
            </a:r>
            <a:r>
              <a:rPr lang="en-US" b="1" cap="none" spc="0" dirty="0" err="1">
                <a:solidFill>
                  <a:srgbClr val="002060"/>
                </a:solidFill>
                <a:latin typeface="Times New Roman" panose="02020603050405020304" pitchFamily="18" charset="0"/>
                <a:cs typeface="Times New Roman" panose="02020603050405020304" pitchFamily="18" charset="0"/>
              </a:rPr>
              <a:t>lý</a:t>
            </a:r>
            <a:endParaRPr lang="en-US" b="1" cap="none" spc="0" dirty="0">
              <a:solidFill>
                <a:srgbClr val="002060"/>
              </a:solidFill>
              <a:latin typeface="Times New Roman" panose="02020603050405020304" pitchFamily="18" charset="0"/>
              <a:cs typeface="Times New Roman" panose="02020603050405020304" pitchFamily="18" charset="0"/>
            </a:endParaRPr>
          </a:p>
          <a:p>
            <a:pPr algn="just">
              <a:lnSpc>
                <a:spcPct val="100000"/>
              </a:lnSpc>
            </a:pPr>
            <a:r>
              <a:rPr lang="en-US" cap="none" spc="0" dirty="0">
                <a:solidFill>
                  <a:srgbClr val="002060"/>
                </a:solidFill>
                <a:latin typeface="Times New Roman" panose="02020603050405020304" pitchFamily="18" charset="0"/>
                <a:cs typeface="Times New Roman" panose="02020603050405020304" pitchFamily="18" charset="0"/>
              </a:rPr>
              <a:t>- Việt Nam </a:t>
            </a:r>
            <a:r>
              <a:rPr lang="en-US" cap="none" spc="0" dirty="0" err="1">
                <a:solidFill>
                  <a:srgbClr val="002060"/>
                </a:solidFill>
                <a:latin typeface="Times New Roman" panose="02020603050405020304" pitchFamily="18" charset="0"/>
                <a:cs typeface="Times New Roman" panose="02020603050405020304" pitchFamily="18" charset="0"/>
              </a:rPr>
              <a:t>có</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vị</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trí</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địa</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lý</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gần</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những</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thị</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trường</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tiêu</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thụ</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sản</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phẩm</a:t>
            </a:r>
            <a:r>
              <a:rPr lang="en-US" cap="none" spc="0" dirty="0">
                <a:solidFill>
                  <a:srgbClr val="002060"/>
                </a:solidFill>
                <a:latin typeface="Times New Roman" panose="02020603050405020304" pitchFamily="18" charset="0"/>
                <a:cs typeface="Times New Roman" panose="02020603050405020304" pitchFamily="18" charset="0"/>
              </a:rPr>
              <a:t> Halal </a:t>
            </a:r>
            <a:r>
              <a:rPr lang="en-US" cap="none" spc="0" dirty="0" err="1">
                <a:solidFill>
                  <a:srgbClr val="002060"/>
                </a:solidFill>
                <a:latin typeface="Times New Roman" panose="02020603050405020304" pitchFamily="18" charset="0"/>
                <a:cs typeface="Times New Roman" panose="02020603050405020304" pitchFamily="18" charset="0"/>
              </a:rPr>
              <a:t>lớn</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Tại</a:t>
            </a:r>
            <a:r>
              <a:rPr lang="en-US" cap="none" spc="0" dirty="0">
                <a:solidFill>
                  <a:srgbClr val="002060"/>
                </a:solidFill>
                <a:latin typeface="Times New Roman" panose="02020603050405020304" pitchFamily="18" charset="0"/>
                <a:cs typeface="Times New Roman" panose="02020603050405020304" pitchFamily="18" charset="0"/>
              </a:rPr>
              <a:t> Châu Á </a:t>
            </a:r>
            <a:r>
              <a:rPr lang="en-US" cap="none" spc="0" dirty="0" err="1">
                <a:solidFill>
                  <a:srgbClr val="002060"/>
                </a:solidFill>
                <a:latin typeface="Times New Roman" panose="02020603050405020304" pitchFamily="18" charset="0"/>
                <a:cs typeface="Times New Roman" panose="02020603050405020304" pitchFamily="18" charset="0"/>
              </a:rPr>
              <a:t>có</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khoảng</a:t>
            </a:r>
            <a:r>
              <a:rPr lang="en-US" cap="none" spc="0" dirty="0">
                <a:solidFill>
                  <a:srgbClr val="002060"/>
                </a:solidFill>
                <a:latin typeface="Times New Roman" panose="02020603050405020304" pitchFamily="18" charset="0"/>
                <a:cs typeface="Times New Roman" panose="02020603050405020304" pitchFamily="18" charset="0"/>
              </a:rPr>
              <a:t> 62% </a:t>
            </a:r>
            <a:r>
              <a:rPr lang="en-US" cap="none" spc="0" dirty="0" err="1">
                <a:solidFill>
                  <a:srgbClr val="002060"/>
                </a:solidFill>
                <a:latin typeface="Times New Roman" panose="02020603050405020304" pitchFamily="18" charset="0"/>
                <a:cs typeface="Times New Roman" panose="02020603050405020304" pitchFamily="18" charset="0"/>
              </a:rPr>
              <a:t>là</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dân</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số</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Hồi</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giáo</a:t>
            </a:r>
            <a:r>
              <a:rPr lang="en-US" cap="none" spc="0" dirty="0">
                <a:solidFill>
                  <a:srgbClr val="002060"/>
                </a:solidFill>
                <a:latin typeface="Times New Roman" panose="02020603050405020304" pitchFamily="18" charset="0"/>
                <a:cs typeface="Times New Roman" panose="02020603050405020304" pitchFamily="18" charset="0"/>
              </a:rPr>
              <a:t>,</a:t>
            </a:r>
          </a:p>
          <a:p>
            <a:pPr algn="just">
              <a:lnSpc>
                <a:spcPct val="100000"/>
              </a:lnSpc>
            </a:pPr>
            <a:r>
              <a:rPr lang="en-US" cap="none" spc="0" dirty="0">
                <a:solidFill>
                  <a:srgbClr val="002060"/>
                </a:solidFill>
                <a:latin typeface="Times New Roman" panose="02020603050405020304" pitchFamily="18" charset="0"/>
                <a:cs typeface="Times New Roman" panose="02020603050405020304" pitchFamily="18" charset="0"/>
              </a:rPr>
              <a:t>- Ngay </a:t>
            </a:r>
            <a:r>
              <a:rPr lang="en-US" cap="none" spc="0" dirty="0" err="1">
                <a:solidFill>
                  <a:srgbClr val="002060"/>
                </a:solidFill>
                <a:latin typeface="Times New Roman" panose="02020603050405020304" pitchFamily="18" charset="0"/>
                <a:cs typeface="Times New Roman" panose="02020603050405020304" pitchFamily="18" charset="0"/>
              </a:rPr>
              <a:t>tại</a:t>
            </a:r>
            <a:r>
              <a:rPr lang="en-US" cap="none" spc="0" dirty="0">
                <a:solidFill>
                  <a:srgbClr val="002060"/>
                </a:solidFill>
                <a:latin typeface="Times New Roman" panose="02020603050405020304" pitchFamily="18" charset="0"/>
                <a:cs typeface="Times New Roman" panose="02020603050405020304" pitchFamily="18" charset="0"/>
              </a:rPr>
              <a:t> Đông Nam Á, </a:t>
            </a:r>
            <a:r>
              <a:rPr lang="en-US" cap="none" spc="0" dirty="0" err="1">
                <a:solidFill>
                  <a:srgbClr val="002060"/>
                </a:solidFill>
                <a:latin typeface="Times New Roman" panose="02020603050405020304" pitchFamily="18" charset="0"/>
                <a:cs typeface="Times New Roman" panose="02020603050405020304" pitchFamily="18" charset="0"/>
              </a:rPr>
              <a:t>tín</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đồ</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hồi</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giáo</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cũng</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chiếm</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khoảng</a:t>
            </a:r>
            <a:r>
              <a:rPr lang="en-US" cap="none" spc="0" dirty="0">
                <a:solidFill>
                  <a:srgbClr val="002060"/>
                </a:solidFill>
                <a:latin typeface="Times New Roman" panose="02020603050405020304" pitchFamily="18" charset="0"/>
                <a:cs typeface="Times New Roman" panose="02020603050405020304" pitchFamily="18" charset="0"/>
              </a:rPr>
              <a:t> 42% </a:t>
            </a:r>
            <a:r>
              <a:rPr lang="en-US" cap="none" spc="0" dirty="0" err="1">
                <a:solidFill>
                  <a:srgbClr val="002060"/>
                </a:solidFill>
                <a:latin typeface="Times New Roman" panose="02020603050405020304" pitchFamily="18" charset="0"/>
                <a:cs typeface="Times New Roman" panose="02020603050405020304" pitchFamily="18" charset="0"/>
              </a:rPr>
              <a:t>dân</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số</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với</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đa</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số</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tại</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các</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quốc</a:t>
            </a:r>
            <a:r>
              <a:rPr lang="en-US" cap="none" spc="0" dirty="0">
                <a:solidFill>
                  <a:srgbClr val="002060"/>
                </a:solidFill>
                <a:latin typeface="Times New Roman" panose="02020603050405020304" pitchFamily="18" charset="0"/>
                <a:cs typeface="Times New Roman" panose="02020603050405020304" pitchFamily="18" charset="0"/>
              </a:rPr>
              <a:t> </a:t>
            </a:r>
            <a:r>
              <a:rPr lang="en-US" cap="none" spc="0" dirty="0" err="1">
                <a:solidFill>
                  <a:srgbClr val="002060"/>
                </a:solidFill>
                <a:latin typeface="Times New Roman" panose="02020603050405020304" pitchFamily="18" charset="0"/>
                <a:cs typeface="Times New Roman" panose="02020603050405020304" pitchFamily="18" charset="0"/>
              </a:rPr>
              <a:t>gia</a:t>
            </a:r>
            <a:r>
              <a:rPr lang="en-US" cap="none" spc="0" dirty="0">
                <a:solidFill>
                  <a:srgbClr val="002060"/>
                </a:solidFill>
                <a:latin typeface="Times New Roman" panose="02020603050405020304" pitchFamily="18" charset="0"/>
                <a:cs typeface="Times New Roman" panose="02020603050405020304" pitchFamily="18" charset="0"/>
              </a:rPr>
              <a:t> Brunei, Indonesia, Malaysia </a:t>
            </a:r>
          </a:p>
          <a:p>
            <a:pPr marL="571500" indent="-571500" algn="just">
              <a:lnSpc>
                <a:spcPct val="100000"/>
              </a:lnSpc>
              <a:buFont typeface="Wingdings" panose="05000000000000000000" pitchFamily="2" charset="2"/>
              <a:buChar char="v"/>
            </a:pPr>
            <a:endParaRPr lang="en-US" cap="none" spc="0" dirty="0">
              <a:solidFill>
                <a:srgbClr val="002060"/>
              </a:solidFill>
              <a:latin typeface="Times New Roman" panose="02020603050405020304" pitchFamily="18" charset="0"/>
              <a:cs typeface="Times New Roman" panose="02020603050405020304" pitchFamily="18" charset="0"/>
            </a:endParaRPr>
          </a:p>
        </p:txBody>
      </p:sp>
      <p:pic>
        <p:nvPicPr>
          <p:cNvPr id="6146" name="Picture 2" descr="Vị trí địa lí của nước ta, Phạm vi lãnh thổ của nước ta và Ý nghĩa vị ...">
            <a:extLst>
              <a:ext uri="{FF2B5EF4-FFF2-40B4-BE49-F238E27FC236}">
                <a16:creationId xmlns:a16="http://schemas.microsoft.com/office/drawing/2014/main" id="{CF6638DB-9D9E-DEDE-F121-C1E31A07C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920" y="1414463"/>
            <a:ext cx="460248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03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4F738-26C3-051C-DB16-DD23B050E503}"/>
            </a:ext>
          </a:extLst>
        </p:cNvPr>
        <p:cNvGrpSpPr/>
        <p:nvPr/>
      </p:nvGrpSpPr>
      <p:grpSpPr>
        <a:xfrm>
          <a:off x="0" y="0"/>
          <a:ext cx="0" cy="0"/>
          <a:chOff x="0" y="0"/>
          <a:chExt cx="0" cy="0"/>
        </a:xfrm>
      </p:grpSpPr>
      <p:sp>
        <p:nvSpPr>
          <p:cNvPr id="153" name="Bối cảnh">
            <a:extLst>
              <a:ext uri="{FF2B5EF4-FFF2-40B4-BE49-F238E27FC236}">
                <a16:creationId xmlns:a16="http://schemas.microsoft.com/office/drawing/2014/main" id="{2A0660F0-5DE0-8C8C-D900-1C25A6816B3A}"/>
              </a:ext>
            </a:extLst>
          </p:cNvPr>
          <p:cNvSpPr txBox="1">
            <a:spLocks noGrp="1"/>
          </p:cNvSpPr>
          <p:nvPr>
            <p:ph type="ctrTitle"/>
          </p:nvPr>
        </p:nvSpPr>
        <p:spPr>
          <a:xfrm>
            <a:off x="1106329" y="335280"/>
            <a:ext cx="9895046" cy="1432560"/>
          </a:xfrm>
          <a:prstGeom prst="rect">
            <a:avLst/>
          </a:prstGeom>
        </p:spPr>
        <p:txBody>
          <a:bodyPr>
            <a:normAutofit fontScale="90000"/>
          </a:bodyPr>
          <a:lstStyle>
            <a:lvl1pPr>
              <a:defRPr>
                <a:solidFill>
                  <a:srgbClr val="FF0000"/>
                </a:solidFill>
              </a:defRPr>
            </a:lvl1pPr>
          </a:lstStyle>
          <a:p>
            <a:pPr algn="ctr"/>
            <a:br>
              <a:rPr lang="en-US" sz="3100" dirty="0"/>
            </a:br>
            <a:br>
              <a:rPr lang="en-US" sz="3100" dirty="0"/>
            </a:br>
            <a:br>
              <a:rPr lang="en-US" sz="3100" dirty="0"/>
            </a:br>
            <a:br>
              <a:rPr lang="en-US" sz="3100" dirty="0"/>
            </a:br>
            <a:br>
              <a:rPr lang="en-US" sz="3100" dirty="0"/>
            </a:br>
            <a:br>
              <a:rPr lang="en-US" sz="3100" dirty="0"/>
            </a:br>
            <a:r>
              <a:rPr lang="en-US" sz="3600" b="1" dirty="0" err="1"/>
              <a:t>Tiềm</a:t>
            </a:r>
            <a:r>
              <a:rPr lang="en-US" sz="3600" b="1" dirty="0"/>
              <a:t> </a:t>
            </a:r>
            <a:r>
              <a:rPr lang="en-US" sz="3600" b="1" dirty="0" err="1"/>
              <a:t>năng</a:t>
            </a:r>
            <a:r>
              <a:rPr lang="en-US" sz="3600" b="1" dirty="0"/>
              <a:t> </a:t>
            </a:r>
            <a:r>
              <a:rPr lang="en-US" sz="3600" b="1" dirty="0" err="1"/>
              <a:t>phát</a:t>
            </a:r>
            <a:r>
              <a:rPr lang="en-US" sz="3600" b="1" dirty="0"/>
              <a:t> </a:t>
            </a:r>
            <a:r>
              <a:rPr lang="en-US" sz="3600" b="1" dirty="0" err="1"/>
              <a:t>triển</a:t>
            </a:r>
            <a:r>
              <a:rPr lang="en-US" sz="3600" b="1" dirty="0"/>
              <a:t> </a:t>
            </a:r>
            <a:r>
              <a:rPr lang="en-US" sz="3600" b="1" dirty="0" err="1"/>
              <a:t>ngành</a:t>
            </a:r>
            <a:r>
              <a:rPr lang="en-US" sz="3600" b="1" dirty="0"/>
              <a:t> Halal </a:t>
            </a:r>
            <a:r>
              <a:rPr lang="en-US" sz="3600" b="1" dirty="0" err="1"/>
              <a:t>của</a:t>
            </a:r>
            <a:r>
              <a:rPr lang="en-US" sz="3600" b="1" dirty="0"/>
              <a:t> Việt Nam</a:t>
            </a:r>
            <a:br>
              <a:rPr lang="en-US" sz="3600" dirty="0"/>
            </a:br>
            <a:br>
              <a:rPr lang="en-US" sz="3600" dirty="0"/>
            </a:br>
            <a:endParaRPr sz="3600" b="1" dirty="0"/>
          </a:p>
        </p:txBody>
      </p:sp>
      <p:sp>
        <p:nvSpPr>
          <p:cNvPr id="154" name="- Biến đổi khí hậu, biến động chính trị, đứt gãy chuỗi cung ứng,  hệ thống lương thực thực phẩm thiếu bền vững…">
            <a:extLst>
              <a:ext uri="{FF2B5EF4-FFF2-40B4-BE49-F238E27FC236}">
                <a16:creationId xmlns:a16="http://schemas.microsoft.com/office/drawing/2014/main" id="{5B19BE96-F95E-E5D8-B677-F398E6EC19E5}"/>
              </a:ext>
            </a:extLst>
          </p:cNvPr>
          <p:cNvSpPr txBox="1">
            <a:spLocks noGrp="1"/>
          </p:cNvSpPr>
          <p:nvPr>
            <p:ph type="subTitle" idx="1"/>
          </p:nvPr>
        </p:nvSpPr>
        <p:spPr>
          <a:xfrm>
            <a:off x="1464945" y="1229360"/>
            <a:ext cx="6348095" cy="4541520"/>
          </a:xfrm>
          <a:prstGeom prst="rect">
            <a:avLst/>
          </a:prstGeom>
        </p:spPr>
        <p:txBody>
          <a:bodyPr>
            <a:noAutofit/>
          </a:bodyPr>
          <a:lstStyle/>
          <a:p>
            <a:pPr marL="342900" indent="-342900" algn="just">
              <a:lnSpc>
                <a:spcPct val="100000"/>
              </a:lnSpc>
              <a:buFont typeface="Wingdings" panose="05000000000000000000" pitchFamily="2" charset="2"/>
              <a:buChar char="v"/>
            </a:pPr>
            <a:r>
              <a:rPr lang="en-US" sz="2000" b="1" cap="none" spc="0" dirty="0" err="1">
                <a:solidFill>
                  <a:srgbClr val="002060"/>
                </a:solidFill>
                <a:latin typeface="Times New Roman" panose="02020603050405020304" pitchFamily="18" charset="0"/>
                <a:cs typeface="Times New Roman" panose="02020603050405020304" pitchFamily="18" charset="0"/>
              </a:rPr>
              <a:t>Về</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thị</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trường</a:t>
            </a:r>
            <a:endParaRPr lang="en-US" sz="2000" b="1" cap="none" spc="0" dirty="0">
              <a:solidFill>
                <a:srgbClr val="002060"/>
              </a:solidFill>
              <a:latin typeface="Times New Roman" panose="02020603050405020304" pitchFamily="18" charset="0"/>
              <a:cs typeface="Times New Roman" panose="02020603050405020304" pitchFamily="18" charset="0"/>
            </a:endParaRP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Nhu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Thị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toàn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tiềm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rất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lớn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xét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về</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cả</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mô</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mô</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nền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tế</a:t>
            </a:r>
            <a:r>
              <a:rPr lang="en-US" sz="2000" cap="none" spc="0" dirty="0">
                <a:solidFill>
                  <a:srgbClr val="002060"/>
                </a:solidFill>
                <a:latin typeface="Times New Roman" panose="02020603050405020304" pitchFamily="18" charset="0"/>
                <a:cs typeface="Times New Roman" panose="02020603050405020304" pitchFamily="18" charset="0"/>
              </a:rPr>
              <a:t>.</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Thị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 2,2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người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chiếm</a:t>
            </a:r>
            <a:r>
              <a:rPr lang="en-US" sz="2000" cap="none" spc="0" dirty="0">
                <a:solidFill>
                  <a:srgbClr val="002060"/>
                </a:solidFill>
                <a:latin typeface="Times New Roman" panose="02020603050405020304" pitchFamily="18" charset="0"/>
                <a:cs typeface="Times New Roman" panose="02020603050405020304" pitchFamily="18" charset="0"/>
              </a:rPr>
              <a:t> 25% </a:t>
            </a:r>
            <a:r>
              <a:rPr lang="en-US" sz="2000" cap="none" spc="0" dirty="0" err="1">
                <a:solidFill>
                  <a:srgbClr val="002060"/>
                </a:solidFill>
                <a:latin typeface="Times New Roman" panose="02020603050405020304" pitchFamily="18" charset="0"/>
                <a:cs typeface="Times New Roman" panose="02020603050405020304" pitchFamily="18" charset="0"/>
              </a:rPr>
              <a:t>dân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giới</a:t>
            </a:r>
            <a:r>
              <a:rPr lang="en-US" sz="2000" cap="none" spc="0" dirty="0">
                <a:solidFill>
                  <a:srgbClr val="002060"/>
                </a:solidFill>
                <a:latin typeface="Times New Roman" panose="02020603050405020304" pitchFamily="18" charset="0"/>
                <a:cs typeface="Times New Roman" panose="02020603050405020304" pitchFamily="18" charset="0"/>
              </a:rPr>
              <a:t>. </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Thị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tốc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độ</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trưởng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cao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dư</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địa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triển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lớn</a:t>
            </a:r>
            <a:r>
              <a:rPr lang="en-US" sz="2000" cap="none" spc="0" dirty="0">
                <a:solidFill>
                  <a:srgbClr val="002060"/>
                </a:solidFill>
                <a:latin typeface="Times New Roman" panose="02020603050405020304" pitchFamily="18" charset="0"/>
                <a:cs typeface="Times New Roman" panose="02020603050405020304" pitchFamily="18" charset="0"/>
              </a:rPr>
              <a:t>. </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Ngày</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càng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nhiều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người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không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theo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xu </a:t>
            </a:r>
            <a:r>
              <a:rPr lang="en-US" sz="2000" cap="none" spc="0" dirty="0" err="1">
                <a:solidFill>
                  <a:srgbClr val="002060"/>
                </a:solidFill>
                <a:latin typeface="Times New Roman" panose="02020603050405020304" pitchFamily="18" charset="0"/>
                <a:cs typeface="Times New Roman" panose="02020603050405020304" pitchFamily="18" charset="0"/>
              </a:rPr>
              <a:t>hướng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sử</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dụng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Halal do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chuẩn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khắt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khe</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về</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môi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an </a:t>
            </a:r>
            <a:r>
              <a:rPr lang="en-US" sz="2000" cap="none" spc="0" dirty="0" err="1">
                <a:solidFill>
                  <a:srgbClr val="002060"/>
                </a:solidFill>
                <a:latin typeface="Times New Roman" panose="02020603050405020304" pitchFamily="18" charset="0"/>
                <a:cs typeface="Times New Roman" panose="02020603050405020304" pitchFamily="18" charset="0"/>
              </a:rPr>
              <a:t>toàn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Thị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 Trung Đông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90% </a:t>
            </a:r>
            <a:r>
              <a:rPr lang="en-US" sz="2000" cap="none" spc="0" dirty="0" err="1">
                <a:solidFill>
                  <a:srgbClr val="002060"/>
                </a:solidFill>
                <a:latin typeface="Times New Roman" panose="02020603050405020304" pitchFamily="18" charset="0"/>
                <a:cs typeface="Times New Roman" panose="02020603050405020304" pitchFamily="18" charset="0"/>
              </a:rPr>
              <a:t>dân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theo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khẩu</a:t>
            </a:r>
            <a:r>
              <a:rPr lang="en-US" sz="2000" cap="none" spc="0" dirty="0">
                <a:solidFill>
                  <a:srgbClr val="002060"/>
                </a:solidFill>
                <a:latin typeface="Times New Roman" panose="02020603050405020304" pitchFamily="18" charset="0"/>
                <a:cs typeface="Times New Roman" panose="02020603050405020304" pitchFamily="18" charset="0"/>
              </a:rPr>
              <a:t> 80% </a:t>
            </a:r>
            <a:r>
              <a:rPr lang="en-US" sz="2000" cap="none" spc="0" dirty="0" err="1">
                <a:solidFill>
                  <a:srgbClr val="002060"/>
                </a:solidFill>
                <a:latin typeface="Times New Roman" panose="02020603050405020304" pitchFamily="18" charset="0"/>
                <a:cs typeface="Times New Roman" panose="02020603050405020304" pitchFamily="18" charset="0"/>
              </a:rPr>
              <a:t>hàng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hóa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lương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tương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đương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khoảng</a:t>
            </a:r>
            <a:r>
              <a:rPr lang="en-US" sz="2000" cap="none" spc="0" dirty="0">
                <a:solidFill>
                  <a:srgbClr val="002060"/>
                </a:solidFill>
                <a:latin typeface="Times New Roman" panose="02020603050405020304" pitchFamily="18" charset="0"/>
                <a:cs typeface="Times New Roman" panose="02020603050405020304" pitchFamily="18" charset="0"/>
              </a:rPr>
              <a:t> 40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 </a:t>
            </a:r>
            <a:r>
              <a:rPr lang="en-US" sz="2000" cap="none" spc="0" dirty="0" err="1">
                <a:solidFill>
                  <a:srgbClr val="002060"/>
                </a:solidFill>
                <a:latin typeface="Times New Roman" panose="02020603050405020304" pitchFamily="18" charset="0"/>
                <a:cs typeface="Times New Roman" panose="02020603050405020304" pitchFamily="18" charset="0"/>
              </a:rPr>
              <a:t>mỗi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dự</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đến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2035 </a:t>
            </a:r>
            <a:r>
              <a:rPr lang="en-US" sz="2000" cap="none" spc="0" dirty="0" err="1">
                <a:solidFill>
                  <a:srgbClr val="002060"/>
                </a:solidFill>
                <a:latin typeface="Times New Roman" panose="02020603050405020304" pitchFamily="18" charset="0"/>
                <a:cs typeface="Times New Roman" panose="02020603050405020304" pitchFamily="18" charset="0"/>
              </a:rPr>
              <a:t>sẽ</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lên</a:t>
            </a:r>
            <a:r>
              <a:rPr lang="en-US" sz="2000" cap="none" spc="0" dirty="0">
                <a:solidFill>
                  <a:srgbClr val="002060"/>
                </a:solidFill>
                <a:latin typeface="Times New Roman" panose="02020603050405020304" pitchFamily="18" charset="0"/>
                <a:cs typeface="Times New Roman" panose="02020603050405020304" pitchFamily="18" charset="0"/>
              </a:rPr>
              <a:t> 70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a:t>
            </a:r>
          </a:p>
          <a:p>
            <a:pPr marL="571500" indent="-571500" algn="just">
              <a:lnSpc>
                <a:spcPct val="100000"/>
              </a:lnSpc>
              <a:buFont typeface="Wingdings" panose="05000000000000000000" pitchFamily="2" charset="2"/>
              <a:buChar char="v"/>
            </a:pPr>
            <a:endParaRPr lang="en-US" cap="none" spc="0" dirty="0">
              <a:solidFill>
                <a:srgbClr val="002060"/>
              </a:solidFill>
              <a:latin typeface="Times New Roman" panose="02020603050405020304" pitchFamily="18" charset="0"/>
              <a:cs typeface="Times New Roman" panose="02020603050405020304" pitchFamily="18" charset="0"/>
            </a:endParaRPr>
          </a:p>
        </p:txBody>
      </p:sp>
      <p:pic>
        <p:nvPicPr>
          <p:cNvPr id="6146" name="Picture 2" descr="Quản lý sản phẩm, dịch vụ Halal: Hướng đến chuẩn hóa, hội nhập và phát ...">
            <a:extLst>
              <a:ext uri="{FF2B5EF4-FFF2-40B4-BE49-F238E27FC236}">
                <a16:creationId xmlns:a16="http://schemas.microsoft.com/office/drawing/2014/main" id="{10E5D401-EEFD-D303-3FAE-1C542A52A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175" y="1434783"/>
            <a:ext cx="3525520" cy="23955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a:extLst>
              <a:ext uri="{FF2B5EF4-FFF2-40B4-BE49-F238E27FC236}">
                <a16:creationId xmlns:a16="http://schemas.microsoft.com/office/drawing/2014/main" id="{0A5EC0C7-8AF6-C508-3479-641064E9B13A}"/>
              </a:ext>
            </a:extLst>
          </p:cNvPr>
          <p:cNvSpPr>
            <a:spLocks noChangeArrowheads="1"/>
          </p:cNvSpPr>
          <p:nvPr/>
        </p:nvSpPr>
        <p:spPr bwMode="auto">
          <a:xfrm>
            <a:off x="0" y="571500"/>
            <a:ext cx="457200" cy="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FFFFFF"/>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AutoShape 7" descr="Việt Nam khẳng định vị thế trên bản đồ Halal toàn cầu">
            <a:extLst>
              <a:ext uri="{FF2B5EF4-FFF2-40B4-BE49-F238E27FC236}">
                <a16:creationId xmlns:a16="http://schemas.microsoft.com/office/drawing/2014/main" id="{D79D71F0-276D-4613-3118-1FF87D46A1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3" name="Picture 9" descr="Events | Desi Doll Company">
            <a:extLst>
              <a:ext uri="{FF2B5EF4-FFF2-40B4-BE49-F238E27FC236}">
                <a16:creationId xmlns:a16="http://schemas.microsoft.com/office/drawing/2014/main" id="{FC9962CF-D583-55FE-7CC1-415FECDF0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1" y="4061779"/>
            <a:ext cx="3352800" cy="212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1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352CF-FE53-48B0-3418-7EA81D00650C}"/>
            </a:ext>
          </a:extLst>
        </p:cNvPr>
        <p:cNvGrpSpPr/>
        <p:nvPr/>
      </p:nvGrpSpPr>
      <p:grpSpPr>
        <a:xfrm>
          <a:off x="0" y="0"/>
          <a:ext cx="0" cy="0"/>
          <a:chOff x="0" y="0"/>
          <a:chExt cx="0" cy="0"/>
        </a:xfrm>
      </p:grpSpPr>
      <p:sp>
        <p:nvSpPr>
          <p:cNvPr id="153" name="Bối cảnh">
            <a:extLst>
              <a:ext uri="{FF2B5EF4-FFF2-40B4-BE49-F238E27FC236}">
                <a16:creationId xmlns:a16="http://schemas.microsoft.com/office/drawing/2014/main" id="{185C7747-61FA-86F4-2C91-BE2202BD5129}"/>
              </a:ext>
            </a:extLst>
          </p:cNvPr>
          <p:cNvSpPr txBox="1">
            <a:spLocks noGrp="1"/>
          </p:cNvSpPr>
          <p:nvPr>
            <p:ph type="ctrTitle"/>
          </p:nvPr>
        </p:nvSpPr>
        <p:spPr>
          <a:xfrm>
            <a:off x="1106329" y="335280"/>
            <a:ext cx="9895046" cy="1432560"/>
          </a:xfrm>
          <a:prstGeom prst="rect">
            <a:avLst/>
          </a:prstGeom>
        </p:spPr>
        <p:txBody>
          <a:bodyPr>
            <a:normAutofit fontScale="90000"/>
          </a:bodyPr>
          <a:lstStyle>
            <a:lvl1pPr>
              <a:defRPr>
                <a:solidFill>
                  <a:srgbClr val="FF0000"/>
                </a:solidFill>
              </a:defRPr>
            </a:lvl1pPr>
          </a:lstStyle>
          <a:p>
            <a:pPr algn="ctr"/>
            <a:br>
              <a:rPr lang="en-US" sz="3100" dirty="0"/>
            </a:br>
            <a:br>
              <a:rPr lang="en-US" sz="3100" dirty="0"/>
            </a:br>
            <a:br>
              <a:rPr lang="en-US" sz="3100" dirty="0"/>
            </a:br>
            <a:br>
              <a:rPr lang="en-US" sz="3100" dirty="0"/>
            </a:br>
            <a:br>
              <a:rPr lang="en-US" sz="3100" dirty="0"/>
            </a:br>
            <a:br>
              <a:rPr lang="en-US" sz="3100" dirty="0"/>
            </a:br>
            <a:r>
              <a:rPr lang="en-US" sz="3100" b="1" dirty="0" err="1"/>
              <a:t>Tiềm</a:t>
            </a:r>
            <a:r>
              <a:rPr lang="en-US" sz="3100" b="1" dirty="0"/>
              <a:t> </a:t>
            </a:r>
            <a:r>
              <a:rPr lang="en-US" sz="3100" b="1" dirty="0" err="1"/>
              <a:t>năng</a:t>
            </a:r>
            <a:r>
              <a:rPr lang="en-US" sz="3100" b="1" dirty="0"/>
              <a:t> </a:t>
            </a:r>
            <a:r>
              <a:rPr lang="en-US" sz="3100" b="1" dirty="0" err="1"/>
              <a:t>phát</a:t>
            </a:r>
            <a:r>
              <a:rPr lang="en-US" sz="3100" b="1" dirty="0"/>
              <a:t> </a:t>
            </a:r>
            <a:r>
              <a:rPr lang="en-US" sz="3100" b="1" dirty="0" err="1"/>
              <a:t>triển</a:t>
            </a:r>
            <a:r>
              <a:rPr lang="en-US" sz="3100" b="1" dirty="0"/>
              <a:t> </a:t>
            </a:r>
            <a:r>
              <a:rPr lang="en-US" sz="3100" b="1" dirty="0" err="1"/>
              <a:t>ngành</a:t>
            </a:r>
            <a:r>
              <a:rPr lang="en-US" sz="3100" b="1" dirty="0"/>
              <a:t> Halal </a:t>
            </a:r>
            <a:r>
              <a:rPr lang="en-US" sz="3100" b="1" dirty="0" err="1"/>
              <a:t>của</a:t>
            </a:r>
            <a:r>
              <a:rPr lang="en-US" sz="3100" b="1" dirty="0"/>
              <a:t> Việt Nam</a:t>
            </a:r>
            <a:br>
              <a:rPr lang="en-US" sz="3600" dirty="0"/>
            </a:br>
            <a:br>
              <a:rPr lang="en-US" sz="3600" dirty="0"/>
            </a:br>
            <a:endParaRPr sz="3600" b="1" dirty="0"/>
          </a:p>
        </p:txBody>
      </p:sp>
      <p:sp>
        <p:nvSpPr>
          <p:cNvPr id="154" name="- Biến đổi khí hậu, biến động chính trị, đứt gãy chuỗi cung ứng,  hệ thống lương thực thực phẩm thiếu bền vững…">
            <a:extLst>
              <a:ext uri="{FF2B5EF4-FFF2-40B4-BE49-F238E27FC236}">
                <a16:creationId xmlns:a16="http://schemas.microsoft.com/office/drawing/2014/main" id="{50457038-AF89-CD1A-155C-BF4056103D20}"/>
              </a:ext>
            </a:extLst>
          </p:cNvPr>
          <p:cNvSpPr txBox="1">
            <a:spLocks noGrp="1"/>
          </p:cNvSpPr>
          <p:nvPr>
            <p:ph type="subTitle" idx="1"/>
          </p:nvPr>
        </p:nvSpPr>
        <p:spPr>
          <a:xfrm>
            <a:off x="802641" y="1229360"/>
            <a:ext cx="7020560" cy="4541520"/>
          </a:xfrm>
          <a:prstGeom prst="rect">
            <a:avLst/>
          </a:prstGeom>
        </p:spPr>
        <p:txBody>
          <a:bodyPr>
            <a:noAutofit/>
          </a:bodyPr>
          <a:lstStyle/>
          <a:p>
            <a:pPr marL="342900" indent="-342900" algn="just">
              <a:lnSpc>
                <a:spcPct val="100000"/>
              </a:lnSpc>
              <a:buFont typeface="Wingdings" panose="05000000000000000000" pitchFamily="2" charset="2"/>
              <a:buChar char="v"/>
            </a:pPr>
            <a:r>
              <a:rPr lang="en-US" sz="2000" b="1" cap="none" spc="0" dirty="0" err="1">
                <a:solidFill>
                  <a:srgbClr val="002060"/>
                </a:solidFill>
                <a:latin typeface="Times New Roman" panose="02020603050405020304" pitchFamily="18" charset="0"/>
                <a:cs typeface="Times New Roman" panose="02020603050405020304" pitchFamily="18" charset="0"/>
              </a:rPr>
              <a:t>Khả</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năng</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cung</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cấp</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đáp</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ứng</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của</a:t>
            </a:r>
            <a:r>
              <a:rPr lang="en-US" sz="2000" b="1" cap="none" spc="0" dirty="0">
                <a:solidFill>
                  <a:srgbClr val="002060"/>
                </a:solidFill>
                <a:latin typeface="Times New Roman" panose="02020603050405020304" pitchFamily="18" charset="0"/>
                <a:cs typeface="Times New Roman" panose="02020603050405020304" pitchFamily="18" charset="0"/>
              </a:rPr>
              <a:t> Việt Nam</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xuất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khẩu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thương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hiệu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nông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top 20 </a:t>
            </a:r>
            <a:r>
              <a:rPr lang="en-US" sz="2000" cap="none" spc="0" dirty="0" err="1">
                <a:solidFill>
                  <a:srgbClr val="002060"/>
                </a:solidFill>
                <a:latin typeface="Times New Roman" panose="02020603050405020304" pitchFamily="18" charset="0"/>
                <a:cs typeface="Times New Roman" panose="02020603050405020304" pitchFamily="18" charset="0"/>
              </a:rPr>
              <a:t>thế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giới</a:t>
            </a:r>
            <a:r>
              <a:rPr lang="en-US" sz="2000" cap="none" spc="0" dirty="0">
                <a:solidFill>
                  <a:srgbClr val="002060"/>
                </a:solidFill>
                <a:latin typeface="Times New Roman" panose="02020603050405020304" pitchFamily="18" charset="0"/>
                <a:cs typeface="Times New Roman" panose="02020603050405020304" pitchFamily="18" charset="0"/>
              </a:rPr>
              <a:t>; </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nhiều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mặt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hàng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biểu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xuất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khẩu</a:t>
            </a:r>
            <a:r>
              <a:rPr lang="en-US" sz="2000" cap="none" spc="0" dirty="0">
                <a:solidFill>
                  <a:srgbClr val="002060"/>
                </a:solidFill>
                <a:latin typeface="Times New Roman" panose="02020603050405020304" pitchFamily="18" charset="0"/>
                <a:cs typeface="Times New Roman" panose="02020603050405020304" pitchFamily="18" charset="0"/>
              </a:rPr>
              <a:t> top </a:t>
            </a:r>
            <a:r>
              <a:rPr lang="en-US" sz="2000" cap="none" spc="0" dirty="0" err="1">
                <a:solidFill>
                  <a:srgbClr val="002060"/>
                </a:solidFill>
                <a:latin typeface="Times New Roman" panose="02020603050405020304" pitchFamily="18" charset="0"/>
                <a:cs typeface="Times New Roman" panose="02020603050405020304" pitchFamily="18" charset="0"/>
              </a:rPr>
              <a:t>đầu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như</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chè</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điều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phê</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tôm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cá</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những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phù</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hợp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cầu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của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người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đạt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chuẩn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vệ</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sinh</a:t>
            </a:r>
            <a:r>
              <a:rPr lang="en-US" sz="2000" cap="none" spc="0" dirty="0">
                <a:solidFill>
                  <a:srgbClr val="002060"/>
                </a:solidFill>
                <a:latin typeface="Times New Roman" panose="02020603050405020304" pitchFamily="18" charset="0"/>
                <a:cs typeface="Times New Roman" panose="02020603050405020304" pitchFamily="18" charset="0"/>
              </a:rPr>
              <a:t> ATTP </a:t>
            </a:r>
            <a:r>
              <a:rPr lang="en-US" sz="2000" cap="none" spc="0" dirty="0" err="1">
                <a:solidFill>
                  <a:srgbClr val="002060"/>
                </a:solidFill>
                <a:latin typeface="Times New Roman" panose="02020603050405020304" pitchFamily="18" charset="0"/>
                <a:cs typeface="Times New Roman" panose="02020603050405020304" pitchFamily="18" charset="0"/>
              </a:rPr>
              <a:t>phù</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hợp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nhận</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chứng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VietGAP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GobalGAP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hữu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cơ</a:t>
            </a:r>
            <a:r>
              <a:rPr lang="en-US" sz="2000" cap="none" spc="0" dirty="0">
                <a:solidFill>
                  <a:srgbClr val="002060"/>
                </a:solidFill>
                <a:latin typeface="Times New Roman" panose="02020603050405020304" pitchFamily="18" charset="0"/>
                <a:cs typeface="Times New Roman" panose="02020603050405020304" pitchFamily="18" charset="0"/>
              </a:rPr>
              <a:t>, HACCP, ISO...);</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hiện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khoảng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gần</a:t>
            </a:r>
            <a:r>
              <a:rPr lang="en-US" sz="2000" cap="none" spc="0" dirty="0">
                <a:solidFill>
                  <a:srgbClr val="002060"/>
                </a:solidFill>
                <a:latin typeface="Times New Roman" panose="02020603050405020304" pitchFamily="18" charset="0"/>
                <a:cs typeface="Times New Roman" panose="02020603050405020304" pitchFamily="18" charset="0"/>
              </a:rPr>
              <a:t> 1.000 </a:t>
            </a:r>
            <a:r>
              <a:rPr lang="en-US" sz="2000" cap="none" spc="0" dirty="0" err="1">
                <a:solidFill>
                  <a:srgbClr val="002060"/>
                </a:solidFill>
                <a:latin typeface="Times New Roman" panose="02020603050405020304" pitchFamily="18" charset="0"/>
                <a:cs typeface="Times New Roman" panose="02020603050405020304" pitchFamily="18" charset="0"/>
              </a:rPr>
              <a:t>doanh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nghiệp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được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nhận</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là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tiền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đề</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dẫn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dắt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ra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lượng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doanh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nghiệp</a:t>
            </a: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tham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chuỗi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cung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ứng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nông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sản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phẩm</a:t>
            </a:r>
            <a:r>
              <a:rPr lang="en-US" sz="2000" cap="none" spc="0" dirty="0">
                <a:solidFill>
                  <a:srgbClr val="002060"/>
                </a:solidFill>
                <a:latin typeface="Times New Roman" panose="02020603050405020304" pitchFamily="18" charset="0"/>
                <a:cs typeface="Times New Roman" panose="02020603050405020304" pitchFamily="18" charset="0"/>
              </a:rPr>
              <a:t> halal </a:t>
            </a:r>
            <a:r>
              <a:rPr lang="en-US" sz="2000" cap="none" spc="0" dirty="0" err="1">
                <a:solidFill>
                  <a:srgbClr val="002060"/>
                </a:solidFill>
                <a:latin typeface="Times New Roman" panose="02020603050405020304" pitchFamily="18" charset="0"/>
                <a:cs typeface="Times New Roman" panose="02020603050405020304" pitchFamily="18" charset="0"/>
              </a:rPr>
              <a:t>thời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tới</a:t>
            </a:r>
            <a:r>
              <a:rPr lang="en-US" sz="2000" cap="none" spc="0" dirty="0">
                <a:solidFill>
                  <a:srgbClr val="002060"/>
                </a:solidFill>
                <a:latin typeface="Times New Roman" panose="02020603050405020304" pitchFamily="18" charset="0"/>
                <a:cs typeface="Times New Roman" panose="02020603050405020304" pitchFamily="18" charset="0"/>
              </a:rPr>
              <a:t>.</a:t>
            </a:r>
          </a:p>
          <a:p>
            <a:pPr marL="571500" indent="-571500" algn="just">
              <a:lnSpc>
                <a:spcPct val="100000"/>
              </a:lnSpc>
              <a:buFont typeface="Wingdings" panose="05000000000000000000" pitchFamily="2" charset="2"/>
              <a:buChar char="v"/>
            </a:pPr>
            <a:endParaRPr lang="en-US" cap="none" spc="0" dirty="0">
              <a:solidFill>
                <a:srgbClr val="002060"/>
              </a:solidFill>
              <a:latin typeface="Times New Roman" panose="02020603050405020304" pitchFamily="18" charset="0"/>
              <a:cs typeface="Times New Roman" panose="02020603050405020304" pitchFamily="18" charset="0"/>
            </a:endParaRPr>
          </a:p>
        </p:txBody>
      </p:sp>
      <p:pic>
        <p:nvPicPr>
          <p:cNvPr id="7172" name="Picture 4" descr="VLOG #8 Halal Food in Ho Chi Minh City Saigon Vietnam 🇻🇳 | Vietnam ...">
            <a:extLst>
              <a:ext uri="{FF2B5EF4-FFF2-40B4-BE49-F238E27FC236}">
                <a16:creationId xmlns:a16="http://schemas.microsoft.com/office/drawing/2014/main" id="{E69E6F88-121E-0BD4-2203-F962CDA58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840" y="1645910"/>
            <a:ext cx="3169938" cy="178309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ìm hiểu các tổ chức chứng nhận Halal tại Việt Nam">
            <a:extLst>
              <a:ext uri="{FF2B5EF4-FFF2-40B4-BE49-F238E27FC236}">
                <a16:creationId xmlns:a16="http://schemas.microsoft.com/office/drawing/2014/main" id="{A9BDA9D4-173F-9D1E-502B-33DD5DB79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1841" y="3982720"/>
            <a:ext cx="3169938" cy="188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76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7F7A2-59E7-F919-C1E3-8A952E04B6FC}"/>
            </a:ext>
          </a:extLst>
        </p:cNvPr>
        <p:cNvGrpSpPr/>
        <p:nvPr/>
      </p:nvGrpSpPr>
      <p:grpSpPr>
        <a:xfrm>
          <a:off x="0" y="0"/>
          <a:ext cx="0" cy="0"/>
          <a:chOff x="0" y="0"/>
          <a:chExt cx="0" cy="0"/>
        </a:xfrm>
      </p:grpSpPr>
      <p:sp>
        <p:nvSpPr>
          <p:cNvPr id="153" name="Bối cảnh">
            <a:extLst>
              <a:ext uri="{FF2B5EF4-FFF2-40B4-BE49-F238E27FC236}">
                <a16:creationId xmlns:a16="http://schemas.microsoft.com/office/drawing/2014/main" id="{1B2BB30E-BAC6-B68A-CE30-8A2282B1708F}"/>
              </a:ext>
            </a:extLst>
          </p:cNvPr>
          <p:cNvSpPr txBox="1">
            <a:spLocks noGrp="1"/>
          </p:cNvSpPr>
          <p:nvPr>
            <p:ph type="ctrTitle"/>
          </p:nvPr>
        </p:nvSpPr>
        <p:spPr>
          <a:xfrm>
            <a:off x="1106329" y="335280"/>
            <a:ext cx="9895046" cy="1432560"/>
          </a:xfrm>
          <a:prstGeom prst="rect">
            <a:avLst/>
          </a:prstGeom>
        </p:spPr>
        <p:txBody>
          <a:bodyPr>
            <a:normAutofit fontScale="90000"/>
          </a:bodyPr>
          <a:lstStyle>
            <a:lvl1pPr>
              <a:defRPr>
                <a:solidFill>
                  <a:srgbClr val="FF0000"/>
                </a:solidFill>
              </a:defRPr>
            </a:lvl1pPr>
          </a:lstStyle>
          <a:p>
            <a:pPr algn="ctr"/>
            <a:br>
              <a:rPr lang="en-US" sz="3100" dirty="0"/>
            </a:br>
            <a:br>
              <a:rPr lang="en-US" sz="3100" dirty="0"/>
            </a:br>
            <a:br>
              <a:rPr lang="en-US" sz="3100" dirty="0"/>
            </a:br>
            <a:br>
              <a:rPr lang="en-US" sz="3100" dirty="0"/>
            </a:br>
            <a:br>
              <a:rPr lang="en-US" sz="3100" dirty="0"/>
            </a:br>
            <a:br>
              <a:rPr lang="en-US" sz="3100" dirty="0"/>
            </a:br>
            <a:r>
              <a:rPr lang="en-US" sz="3100" b="1" dirty="0" err="1"/>
              <a:t>Tiềm</a:t>
            </a:r>
            <a:r>
              <a:rPr lang="en-US" sz="3100" b="1" dirty="0"/>
              <a:t> </a:t>
            </a:r>
            <a:r>
              <a:rPr lang="en-US" sz="3100" b="1" dirty="0" err="1"/>
              <a:t>năng</a:t>
            </a:r>
            <a:r>
              <a:rPr lang="en-US" sz="3100" b="1" dirty="0"/>
              <a:t> </a:t>
            </a:r>
            <a:r>
              <a:rPr lang="en-US" sz="3100" b="1" dirty="0" err="1"/>
              <a:t>phát</a:t>
            </a:r>
            <a:r>
              <a:rPr lang="en-US" sz="3100" b="1" dirty="0"/>
              <a:t> </a:t>
            </a:r>
            <a:r>
              <a:rPr lang="en-US" sz="3100" b="1" dirty="0" err="1"/>
              <a:t>triển</a:t>
            </a:r>
            <a:r>
              <a:rPr lang="en-US" sz="3100" b="1" dirty="0"/>
              <a:t> </a:t>
            </a:r>
            <a:r>
              <a:rPr lang="en-US" sz="3100" b="1" dirty="0" err="1"/>
              <a:t>ngành</a:t>
            </a:r>
            <a:r>
              <a:rPr lang="en-US" sz="3100" b="1" dirty="0"/>
              <a:t> Halal </a:t>
            </a:r>
            <a:r>
              <a:rPr lang="en-US" sz="3100" b="1" dirty="0" err="1"/>
              <a:t>của</a:t>
            </a:r>
            <a:r>
              <a:rPr lang="en-US" sz="3100" b="1" dirty="0"/>
              <a:t> Việt Nam</a:t>
            </a:r>
            <a:br>
              <a:rPr lang="en-US" sz="3600" dirty="0"/>
            </a:br>
            <a:br>
              <a:rPr lang="en-US" sz="3600" dirty="0"/>
            </a:br>
            <a:endParaRPr sz="3600" b="1" dirty="0"/>
          </a:p>
        </p:txBody>
      </p:sp>
      <p:sp>
        <p:nvSpPr>
          <p:cNvPr id="154" name="- Biến đổi khí hậu, biến động chính trị, đứt gãy chuỗi cung ứng,  hệ thống lương thực thực phẩm thiếu bền vững…">
            <a:extLst>
              <a:ext uri="{FF2B5EF4-FFF2-40B4-BE49-F238E27FC236}">
                <a16:creationId xmlns:a16="http://schemas.microsoft.com/office/drawing/2014/main" id="{AA6C9B20-7A19-EB4B-5D4B-1C4699CAB942}"/>
              </a:ext>
            </a:extLst>
          </p:cNvPr>
          <p:cNvSpPr txBox="1">
            <a:spLocks noGrp="1"/>
          </p:cNvSpPr>
          <p:nvPr>
            <p:ph type="subTitle" idx="1"/>
          </p:nvPr>
        </p:nvSpPr>
        <p:spPr>
          <a:xfrm>
            <a:off x="894081" y="1229360"/>
            <a:ext cx="7213599" cy="4541520"/>
          </a:xfrm>
          <a:prstGeom prst="rect">
            <a:avLst/>
          </a:prstGeom>
        </p:spPr>
        <p:txBody>
          <a:bodyPr>
            <a:noAutofit/>
          </a:bodyPr>
          <a:lstStyle/>
          <a:p>
            <a:pPr marL="342900" indent="-342900" algn="just">
              <a:lnSpc>
                <a:spcPct val="100000"/>
              </a:lnSpc>
              <a:buFont typeface="Wingdings" panose="05000000000000000000" pitchFamily="2" charset="2"/>
              <a:buChar char="v"/>
            </a:pPr>
            <a:r>
              <a:rPr lang="en-US" sz="2000" b="1" cap="none" spc="0" dirty="0">
                <a:solidFill>
                  <a:srgbClr val="002060"/>
                </a:solidFill>
                <a:latin typeface="Times New Roman" panose="02020603050405020304" pitchFamily="18" charset="0"/>
                <a:cs typeface="Times New Roman" panose="02020603050405020304" pitchFamily="18" charset="0"/>
              </a:rPr>
              <a:t>Quan </a:t>
            </a:r>
            <a:r>
              <a:rPr lang="en-US" sz="2000" b="1" cap="none" spc="0" dirty="0" err="1">
                <a:solidFill>
                  <a:srgbClr val="002060"/>
                </a:solidFill>
                <a:latin typeface="Times New Roman" panose="02020603050405020304" pitchFamily="18" charset="0"/>
                <a:cs typeface="Times New Roman" panose="02020603050405020304" pitchFamily="18" charset="0"/>
              </a:rPr>
              <a:t>hệ</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chính</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trị</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ngoại</a:t>
            </a: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b="1" cap="none" spc="0" dirty="0" err="1">
                <a:solidFill>
                  <a:srgbClr val="002060"/>
                </a:solidFill>
                <a:latin typeface="Times New Roman" panose="02020603050405020304" pitchFamily="18" charset="0"/>
                <a:cs typeface="Times New Roman" panose="02020603050405020304" pitchFamily="18" charset="0"/>
              </a:rPr>
              <a:t>giao</a:t>
            </a:r>
            <a:endParaRPr lang="en-US" sz="2000" b="1" cap="none" spc="0" dirty="0">
              <a:solidFill>
                <a:srgbClr val="002060"/>
              </a:solidFill>
              <a:latin typeface="Times New Roman" panose="02020603050405020304" pitchFamily="18" charset="0"/>
              <a:cs typeface="Times New Roman" panose="02020603050405020304" pitchFamily="18" charset="0"/>
            </a:endParaRPr>
          </a:p>
          <a:p>
            <a:pPr algn="just">
              <a:lnSpc>
                <a:spcPct val="100000"/>
              </a:lnSpc>
            </a:pPr>
            <a:r>
              <a:rPr lang="en-US" sz="2000" b="1" cap="none" spc="0" dirty="0">
                <a:solidFill>
                  <a:srgbClr val="002060"/>
                </a:solidFill>
                <a:latin typeface="Times New Roman" panose="02020603050405020304" pitchFamily="18" charset="0"/>
                <a:cs typeface="Times New Roman" panose="02020603050405020304" pitchFamily="18" charset="0"/>
              </a:rPr>
              <a:t>- </a:t>
            </a:r>
            <a:r>
              <a:rPr lang="en-US" sz="2000" cap="none" spc="0" dirty="0">
                <a:solidFill>
                  <a:srgbClr val="002060"/>
                </a:solidFill>
                <a:latin typeface="Times New Roman" panose="02020603050405020304" pitchFamily="18" charset="0"/>
                <a:cs typeface="Times New Roman" panose="02020603050405020304" pitchFamily="18" charset="0"/>
              </a:rPr>
              <a:t>Việt Nam </a:t>
            </a:r>
            <a:r>
              <a:rPr lang="en-US" sz="2000" cap="none" spc="0" dirty="0" err="1">
                <a:solidFill>
                  <a:srgbClr val="002060"/>
                </a:solidFill>
                <a:latin typeface="Times New Roman" panose="02020603050405020304" pitchFamily="18" charset="0"/>
                <a:cs typeface="Times New Roman" panose="02020603050405020304" pitchFamily="18" charset="0"/>
              </a:rPr>
              <a:t>có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quan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hệ</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chính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trị</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ngoại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toàn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diện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hội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nhập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quốc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sâu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rộng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nhiều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nước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đồ</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lớn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như</a:t>
            </a:r>
            <a:r>
              <a:rPr lang="en-US" sz="2000" cap="none" spc="0" dirty="0">
                <a:solidFill>
                  <a:srgbClr val="002060"/>
                </a:solidFill>
                <a:latin typeface="Times New Roman" panose="02020603050405020304" pitchFamily="18" charset="0"/>
                <a:cs typeface="Times New Roman" panose="02020603050405020304" pitchFamily="18" charset="0"/>
              </a:rPr>
              <a:t> Khu </a:t>
            </a:r>
            <a:r>
              <a:rPr lang="en-US" sz="2000" cap="none" spc="0" dirty="0" err="1">
                <a:solidFill>
                  <a:srgbClr val="002060"/>
                </a:solidFill>
                <a:latin typeface="Times New Roman" panose="02020603050405020304" pitchFamily="18" charset="0"/>
                <a:cs typeface="Times New Roman" panose="02020603050405020304" pitchFamily="18" charset="0"/>
              </a:rPr>
              <a:t>vực</a:t>
            </a:r>
            <a:r>
              <a:rPr lang="en-US" sz="2000" cap="none" spc="0" dirty="0">
                <a:solidFill>
                  <a:srgbClr val="002060"/>
                </a:solidFill>
                <a:latin typeface="Times New Roman" panose="02020603050405020304" pitchFamily="18" charset="0"/>
                <a:cs typeface="Times New Roman" panose="02020603050405020304" pitchFamily="18" charset="0"/>
              </a:rPr>
              <a:t> Đông Nam Á, </a:t>
            </a:r>
            <a:r>
              <a:rPr lang="en-US" sz="2000" cap="none" spc="0" dirty="0" err="1">
                <a:solidFill>
                  <a:srgbClr val="002060"/>
                </a:solidFill>
                <a:latin typeface="Times New Roman" panose="02020603050405020304" pitchFamily="18" charset="0"/>
                <a:cs typeface="Times New Roman" panose="02020603050405020304" pitchFamily="18" charset="0"/>
              </a:rPr>
              <a:t>cộng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đồng</a:t>
            </a:r>
            <a:r>
              <a:rPr lang="en-US" sz="2000" cap="none" spc="0" dirty="0">
                <a:solidFill>
                  <a:srgbClr val="002060"/>
                </a:solidFill>
                <a:latin typeface="Times New Roman" panose="02020603050405020304" pitchFamily="18" charset="0"/>
                <a:cs typeface="Times New Roman" panose="02020603050405020304" pitchFamily="18" charset="0"/>
              </a:rPr>
              <a:t> ASEAN; Khu </a:t>
            </a:r>
            <a:r>
              <a:rPr lang="en-US" sz="2000" cap="none" spc="0" dirty="0" err="1">
                <a:solidFill>
                  <a:srgbClr val="002060"/>
                </a:solidFill>
                <a:latin typeface="Times New Roman" panose="02020603050405020304" pitchFamily="18" charset="0"/>
                <a:cs typeface="Times New Roman" panose="02020603050405020304" pitchFamily="18" charset="0"/>
              </a:rPr>
              <a:t>vực</a:t>
            </a:r>
            <a:r>
              <a:rPr lang="en-US" sz="2000" cap="none" spc="0" dirty="0">
                <a:solidFill>
                  <a:srgbClr val="002060"/>
                </a:solidFill>
                <a:latin typeface="Times New Roman" panose="02020603050405020304" pitchFamily="18" charset="0"/>
                <a:cs typeface="Times New Roman" panose="02020603050405020304" pitchFamily="18" charset="0"/>
              </a:rPr>
              <a:t> Trung Đông ... </a:t>
            </a:r>
            <a:r>
              <a:rPr lang="en-US" sz="2000" cap="none" spc="0" dirty="0" err="1">
                <a:solidFill>
                  <a:srgbClr val="002060"/>
                </a:solidFill>
                <a:latin typeface="Times New Roman" panose="02020603050405020304" pitchFamily="18" charset="0"/>
                <a:cs typeface="Times New Roman" panose="02020603050405020304" pitchFamily="18" charset="0"/>
              </a:rPr>
              <a:t>là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nền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tảng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để</a:t>
            </a: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tiếp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cường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quan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hệ</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hợp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tác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thị</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trường</a:t>
            </a:r>
            <a:r>
              <a:rPr lang="en-US" sz="2000" cap="none" spc="0" dirty="0">
                <a:solidFill>
                  <a:srgbClr val="002060"/>
                </a:solidFill>
                <a:latin typeface="Times New Roman" panose="02020603050405020304" pitchFamily="18" charset="0"/>
                <a:cs typeface="Times New Roman" panose="02020603050405020304" pitchFamily="18" charset="0"/>
              </a:rPr>
              <a:t> Halal. </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một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quốc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đặt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mục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tiêu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ngạch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thương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mại</a:t>
            </a:r>
            <a:r>
              <a:rPr lang="en-US" sz="2000" cap="none" spc="0" dirty="0">
                <a:solidFill>
                  <a:srgbClr val="002060"/>
                </a:solidFill>
                <a:latin typeface="Times New Roman" panose="02020603050405020304" pitchFamily="18" charset="0"/>
                <a:cs typeface="Times New Roman" panose="02020603050405020304" pitchFamily="18" charset="0"/>
              </a:rPr>
              <a:t> song </a:t>
            </a:r>
            <a:r>
              <a:rPr lang="en-US" sz="2000" cap="none" spc="0" dirty="0" err="1">
                <a:solidFill>
                  <a:srgbClr val="002060"/>
                </a:solidFill>
                <a:latin typeface="Times New Roman" panose="02020603050405020304" pitchFamily="18" charset="0"/>
                <a:cs typeface="Times New Roman" panose="02020603050405020304" pitchFamily="18" charset="0"/>
              </a:rPr>
              <a:t>phương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thời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gian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tới</a:t>
            </a:r>
            <a:r>
              <a:rPr lang="en-US" sz="2000" cap="none" spc="0" dirty="0">
                <a:solidFill>
                  <a:srgbClr val="002060"/>
                </a:solidFill>
                <a:latin typeface="Times New Roman" panose="02020603050405020304" pitchFamily="18" charset="0"/>
                <a:cs typeface="Times New Roman" panose="02020603050405020304" pitchFamily="18" charset="0"/>
              </a:rPr>
              <a:t> (Việt Nam - Malaysia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lên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mức</a:t>
            </a:r>
            <a:r>
              <a:rPr lang="en-US" sz="2000" cap="none" spc="0" dirty="0">
                <a:solidFill>
                  <a:srgbClr val="002060"/>
                </a:solidFill>
                <a:latin typeface="Times New Roman" panose="02020603050405020304" pitchFamily="18" charset="0"/>
                <a:cs typeface="Times New Roman" panose="02020603050405020304" pitchFamily="18" charset="0"/>
              </a:rPr>
              <a:t> 18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 Việt Nam – Indonesia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lên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lức</a:t>
            </a:r>
            <a:r>
              <a:rPr lang="en-US" sz="2000" cap="none" spc="0" dirty="0">
                <a:solidFill>
                  <a:srgbClr val="002060"/>
                </a:solidFill>
                <a:latin typeface="Times New Roman" panose="02020603050405020304" pitchFamily="18" charset="0"/>
                <a:cs typeface="Times New Roman" panose="02020603050405020304" pitchFamily="18" charset="0"/>
              </a:rPr>
              <a:t> 15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 </a:t>
            </a:r>
            <a:r>
              <a:rPr lang="en-US" sz="2000" cap="none" spc="0" dirty="0" err="1">
                <a:solidFill>
                  <a:srgbClr val="002060"/>
                </a:solidFill>
                <a:latin typeface="Times New Roman" panose="02020603050405020304" pitchFamily="18" charset="0"/>
                <a:cs typeface="Times New Roman" panose="02020603050405020304" pitchFamily="18" charset="0"/>
              </a:rPr>
              <a:t>năm</a:t>
            </a:r>
            <a:r>
              <a:rPr lang="en-US" sz="2000" cap="none" spc="0" dirty="0">
                <a:solidFill>
                  <a:srgbClr val="002060"/>
                </a:solidFill>
                <a:latin typeface="Times New Roman" panose="02020603050405020304" pitchFamily="18" charset="0"/>
                <a:cs typeface="Times New Roman" panose="02020603050405020304" pitchFamily="18" charset="0"/>
              </a:rPr>
              <a:t> 2028; Việt Nam - UAE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lên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mức</a:t>
            </a:r>
            <a:r>
              <a:rPr lang="en-US" sz="2000" cap="none" spc="0" dirty="0">
                <a:solidFill>
                  <a:srgbClr val="002060"/>
                </a:solidFill>
                <a:latin typeface="Times New Roman" panose="02020603050405020304" pitchFamily="18" charset="0"/>
                <a:cs typeface="Times New Roman" panose="02020603050405020304" pitchFamily="18" charset="0"/>
              </a:rPr>
              <a:t> 10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 Việt Nam - </a:t>
            </a:r>
            <a:r>
              <a:rPr lang="en-US" sz="2000" cap="none" spc="0" dirty="0" err="1">
                <a:solidFill>
                  <a:srgbClr val="002060"/>
                </a:solidFill>
                <a:latin typeface="Times New Roman" panose="02020603050405020304" pitchFamily="18" charset="0"/>
                <a:cs typeface="Times New Roman" panose="02020603050405020304" pitchFamily="18" charset="0"/>
              </a:rPr>
              <a:t>Thổ</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Nhĩ</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Kỳ</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tăng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lên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mức</a:t>
            </a:r>
            <a:r>
              <a:rPr lang="en-US" sz="2000" cap="none" spc="0" dirty="0">
                <a:solidFill>
                  <a:srgbClr val="002060"/>
                </a:solidFill>
                <a:latin typeface="Times New Roman" panose="02020603050405020304" pitchFamily="18" charset="0"/>
                <a:cs typeface="Times New Roman" panose="02020603050405020304" pitchFamily="18" charset="0"/>
              </a:rPr>
              <a:t> 5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 Việt Nam – Iran </a:t>
            </a:r>
            <a:r>
              <a:rPr lang="en-US" sz="2000" cap="none" spc="0" dirty="0" err="1">
                <a:solidFill>
                  <a:srgbClr val="002060"/>
                </a:solidFill>
                <a:latin typeface="Times New Roman" panose="02020603050405020304" pitchFamily="18" charset="0"/>
                <a:cs typeface="Times New Roman" panose="02020603050405020304" pitchFamily="18" charset="0"/>
              </a:rPr>
              <a:t>lên</a:t>
            </a:r>
            <a:r>
              <a:rPr lang="en-US" sz="2000" cap="none" spc="0" dirty="0">
                <a:solidFill>
                  <a:srgbClr val="002060"/>
                </a:solidFill>
                <a:latin typeface="Times New Roman" panose="02020603050405020304" pitchFamily="18" charset="0"/>
                <a:cs typeface="Times New Roman" panose="02020603050405020304" pitchFamily="18" charset="0"/>
              </a:rPr>
              <a:t> 2 </a:t>
            </a:r>
            <a:r>
              <a:rPr lang="en-US" sz="2000" cap="none" spc="0" dirty="0" err="1">
                <a:solidFill>
                  <a:srgbClr val="002060"/>
                </a:solidFill>
                <a:latin typeface="Times New Roman" panose="02020603050405020304" pitchFamily="18" charset="0"/>
                <a:cs typeface="Times New Roman" panose="02020603050405020304" pitchFamily="18" charset="0"/>
              </a:rPr>
              <a:t>tỷ</a:t>
            </a:r>
            <a:r>
              <a:rPr lang="en-US" sz="2000" cap="none" spc="0" dirty="0">
                <a:solidFill>
                  <a:srgbClr val="002060"/>
                </a:solidFill>
                <a:latin typeface="Times New Roman" panose="02020603050405020304" pitchFamily="18" charset="0"/>
                <a:cs typeface="Times New Roman" panose="02020603050405020304" pitchFamily="18" charset="0"/>
              </a:rPr>
              <a:t> USD...);</a:t>
            </a:r>
          </a:p>
          <a:p>
            <a:pPr algn="just">
              <a:lnSpc>
                <a:spcPct val="100000"/>
              </a:lnSpc>
            </a:pPr>
            <a:r>
              <a:rPr lang="en-US" sz="2000" cap="none" spc="0" dirty="0">
                <a:solidFill>
                  <a:srgbClr val="002060"/>
                </a:solidFill>
                <a:latin typeface="Times New Roman" panose="02020603050405020304" pitchFamily="18" charset="0"/>
                <a:cs typeface="Times New Roman" panose="02020603050405020304" pitchFamily="18" charset="0"/>
              </a:rPr>
              <a:t>- Việt Nam </a:t>
            </a:r>
            <a:r>
              <a:rPr lang="en-US" sz="2000" cap="none" spc="0" dirty="0" err="1">
                <a:solidFill>
                  <a:srgbClr val="002060"/>
                </a:solidFill>
                <a:latin typeface="Times New Roman" panose="02020603050405020304" pitchFamily="18" charset="0"/>
                <a:cs typeface="Times New Roman" panose="02020603050405020304" pitchFamily="18" charset="0"/>
              </a:rPr>
              <a:t>đã</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và</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đang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tích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cực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triển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khai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đàm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phám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để</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sớm</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ký</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kết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nhiều</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hiệp</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định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kinh</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tế</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với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một</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số</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nước</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hối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đông</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tín</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đồ</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Hồi</a:t>
            </a:r>
            <a:r>
              <a:rPr lang="en-US" sz="2000" cap="none" spc="0" dirty="0">
                <a:solidFill>
                  <a:srgbClr val="002060"/>
                </a:solidFill>
                <a:latin typeface="Times New Roman" panose="02020603050405020304" pitchFamily="18" charset="0"/>
                <a:cs typeface="Times New Roman" panose="02020603050405020304" pitchFamily="18" charset="0"/>
              </a:rPr>
              <a:t> </a:t>
            </a:r>
            <a:r>
              <a:rPr lang="en-US" sz="2000" cap="none" spc="0" dirty="0" err="1">
                <a:solidFill>
                  <a:srgbClr val="002060"/>
                </a:solidFill>
                <a:latin typeface="Times New Roman" panose="02020603050405020304" pitchFamily="18" charset="0"/>
                <a:cs typeface="Times New Roman" panose="02020603050405020304" pitchFamily="18" charset="0"/>
              </a:rPr>
              <a:t>giáo</a:t>
            </a:r>
            <a:r>
              <a:rPr lang="en-US" sz="2000" cap="none" spc="0" dirty="0">
                <a:solidFill>
                  <a:srgbClr val="002060"/>
                </a:solidFill>
                <a:latin typeface="Times New Roman" panose="02020603050405020304" pitchFamily="18" charset="0"/>
                <a:cs typeface="Times New Roman" panose="02020603050405020304" pitchFamily="18" charset="0"/>
              </a:rPr>
              <a:t> ….</a:t>
            </a:r>
          </a:p>
          <a:p>
            <a:pPr marL="571500" indent="-571500" algn="just">
              <a:lnSpc>
                <a:spcPct val="100000"/>
              </a:lnSpc>
              <a:buFont typeface="Wingdings" panose="05000000000000000000" pitchFamily="2" charset="2"/>
              <a:buChar char="v"/>
            </a:pPr>
            <a:endParaRPr lang="en-US" cap="none" spc="0" dirty="0">
              <a:solidFill>
                <a:srgbClr val="002060"/>
              </a:solidFill>
              <a:latin typeface="Times New Roman" panose="02020603050405020304" pitchFamily="18" charset="0"/>
              <a:cs typeface="Times New Roman" panose="02020603050405020304" pitchFamily="18" charset="0"/>
            </a:endParaRPr>
          </a:p>
        </p:txBody>
      </p:sp>
      <p:pic>
        <p:nvPicPr>
          <p:cNvPr id="8194" name="Picture 2" descr="Industry-wide halal certification scheme back on the cards | News | The ...">
            <a:extLst>
              <a:ext uri="{FF2B5EF4-FFF2-40B4-BE49-F238E27FC236}">
                <a16:creationId xmlns:a16="http://schemas.microsoft.com/office/drawing/2014/main" id="{2B4F2A13-7EFA-4E67-091B-65FE6838B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4088" y="1676400"/>
            <a:ext cx="3110072" cy="21945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Millions more animals are slaughtered for halal food | Daily Mail Online">
            <a:extLst>
              <a:ext uri="{FF2B5EF4-FFF2-40B4-BE49-F238E27FC236}">
                <a16:creationId xmlns:a16="http://schemas.microsoft.com/office/drawing/2014/main" id="{66FC2EB5-3276-09EE-17C4-3DA96B23F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088" y="3998656"/>
            <a:ext cx="3110072" cy="20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53613"/>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D68FF4-BAD0-4642-AF13-8C81E6DA6F2D}">
  <ds:schemaRefs>
    <ds:schemaRef ds:uri="http://schemas.microsoft.com/sharepoint/v3/contenttype/forms"/>
  </ds:schemaRefs>
</ds:datastoreItem>
</file>

<file path=customXml/itemProps2.xml><?xml version="1.0" encoding="utf-8"?>
<ds:datastoreItem xmlns:ds="http://schemas.openxmlformats.org/officeDocument/2006/customXml" ds:itemID="{3E5F63BB-8299-4DC6-BEF4-D74C2867262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20D8A54-1D72-4F92-B62A-7D5313FD6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4963</TotalTime>
  <Words>1771</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Meiryo UI</vt:lpstr>
      <vt:lpstr>Arial</vt:lpstr>
      <vt:lpstr>Calibri</vt:lpstr>
      <vt:lpstr>Calibri Light</vt:lpstr>
      <vt:lpstr>Roboto</vt:lpstr>
      <vt:lpstr>Times New Roman</vt:lpstr>
      <vt:lpstr>Wingdings</vt:lpstr>
      <vt:lpstr>レトロスペクト</vt:lpstr>
      <vt:lpstr>TỔNG QUAN VỀ THỊ TRƯỜNG, TIỀM NĂNG, XU HƯỚNG VÀ TRIỂN VỌNG XUẤT KHẨU SẢN PHẨM HALAL</vt:lpstr>
      <vt:lpstr>   Tổng quan về sản phẩm Halal </vt:lpstr>
      <vt:lpstr>   Thị trường sản phẩm Halal </vt:lpstr>
      <vt:lpstr>   Thị trường sản phẩm Halal </vt:lpstr>
      <vt:lpstr>      Xu hướng phát triển sản phẩm Halal trên thế giới  </vt:lpstr>
      <vt:lpstr>      Tiềm năng phát triển ngành Halal của Việt Nam  </vt:lpstr>
      <vt:lpstr>      Tiềm năng phát triển ngành Halal của Việt Nam  </vt:lpstr>
      <vt:lpstr>      Tiềm năng phát triển ngành Halal của Việt Nam  </vt:lpstr>
      <vt:lpstr>      Tiềm năng phát triển ngành Halal của Việt Nam  </vt:lpstr>
      <vt:lpstr>      Tiềm năng phát triển ngành Halal của Việt Nam  </vt:lpstr>
      <vt:lpstr>      Tiềm năng phát triển ngành Halal của Việt Nam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in Japan  Japan’s Experiences in Promoting Safe Crops</dc:title>
  <dc:creator>Mitsuru Nanakubo(七久保　充)</dc:creator>
  <cp:lastModifiedBy>DELL</cp:lastModifiedBy>
  <cp:revision>54</cp:revision>
  <dcterms:created xsi:type="dcterms:W3CDTF">2022-10-12T11:10:53Z</dcterms:created>
  <dcterms:modified xsi:type="dcterms:W3CDTF">2025-10-27T02:15:38Z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