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sldIdLst>
    <p:sldId id="507" r:id="rId5"/>
    <p:sldId id="508" r:id="rId6"/>
    <p:sldId id="504" r:id="rId7"/>
    <p:sldId id="505" r:id="rId8"/>
    <p:sldId id="509" r:id="rId9"/>
    <p:sldId id="510" r:id="rId10"/>
    <p:sldId id="479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519" r:id="rId20"/>
    <p:sldId id="520" r:id="rId21"/>
    <p:sldId id="506" r:id="rId22"/>
    <p:sldId id="521" r:id="rId23"/>
    <p:sldId id="522" r:id="rId24"/>
    <p:sldId id="523" r:id="rId25"/>
  </p:sldIdLst>
  <p:sldSz cx="18288000" cy="10287000"/>
  <p:notesSz cx="6858000" cy="9144000"/>
  <p:embeddedFontLst>
    <p:embeddedFont>
      <p:font typeface="ＭＳ Ｐゴシック" panose="020B0600070205080204" pitchFamily="34" charset="-128"/>
      <p:regular r:id="rId27"/>
    </p:embeddedFont>
    <p:embeddedFont>
      <p:font typeface="Bodoni MT Condensed" panose="02070606080606020203" pitchFamily="18" charset="0"/>
      <p:regular r:id="rId28"/>
      <p:bold r:id="rId29"/>
      <p:italic r:id="rId30"/>
      <p:boldItalic r:id="rId31"/>
    </p:embeddedFont>
    <p:embeddedFont>
      <p:font typeface="Nunito" pitchFamily="2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02EBEE-91A3-AACB-C90B-422E4E6726F0}" name="Lien Thu To" initials="LT" userId="f656199e3eca60c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8F3ACE"/>
    <a:srgbClr val="CCFF99"/>
    <a:srgbClr val="9999FF"/>
    <a:srgbClr val="0000FF"/>
    <a:srgbClr val="FFCCFF"/>
    <a:srgbClr val="FFFF99"/>
    <a:srgbClr val="F62635"/>
    <a:srgbClr val="840000"/>
    <a:srgbClr val="7F2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76" autoAdjust="0"/>
  </p:normalViewPr>
  <p:slideViewPr>
    <p:cSldViewPr>
      <p:cViewPr varScale="1">
        <p:scale>
          <a:sx n="38" d="100"/>
          <a:sy n="38" d="100"/>
        </p:scale>
        <p:origin x="10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29D11-B0F5-4A82-BE70-4E7FD4F0AE96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F01E9-C820-438B-B588-BF91308CA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7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7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65F6B-0480-42D3-394A-3A5A9C817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50B97D-149F-45A9-24F2-6294984BA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3A762-5611-D88C-415B-010E4B10F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33B26-955D-B0FA-2668-5F8A557838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84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E6E65-76D0-DE2B-E310-402E75025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9B0BE-283A-0638-587E-38F45BF505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2BBDF-7FD6-01C2-A0BB-5C0402B6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36A96-E7F7-CD0B-E723-2D6EBF65A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43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51718-9077-E1FF-15B9-DE16138EA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64B6E-CF35-F0E5-9CFA-6D02745F6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E7CF64-19CE-4C2D-543C-863F844FE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3A0A9-5C42-71FA-B790-EB99B418F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83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CF18C-BA63-1A31-CB80-DE0E7F310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46DBE0-21CD-5803-1AC7-67CCA0108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B9AA8A-13D5-511D-4DEC-967D4457E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FECAC-1272-3B6C-85F1-70EC3E2CF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22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54504-E2FE-2A12-13E3-3E8C59357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24526-A2FE-AD5F-4C20-126AA0DDE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B76CB7-2CF6-5FA4-AC04-77EB8AAFB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45462-2378-B9B4-9824-6A7F78647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2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86BCD-F731-7E56-8ED8-C40740705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DC9C9-484C-7880-BCA4-E4B690A46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72F345-FD5A-F5FD-237F-7B9ABFCD1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1A6B0-F114-903D-ED41-F2806D2FE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4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EF787-6840-81E0-C917-860F70BE2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755CC-8192-DDA1-AB0D-14C972E28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C6705-FAB5-F51B-E867-C510324FC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EF49-1CE9-9A0C-A5DA-91BB9E5AA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0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AC03-0BD7-457C-BB89-3FDD692A3277}" type="slidenum">
              <a:rPr lang="en-CA" smtClean="0"/>
              <a:t>3</a:t>
            </a:fld>
            <a:endParaRPr lang="en-CA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E1DC1E7D-EA0C-4BC2-9C73-7F4DCD8E49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08025" y="4505325"/>
            <a:ext cx="5661025" cy="3687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825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3AC03-0BD7-457C-BB89-3FDD692A327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9049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BB2D5-C84E-0677-3D7A-51E46290B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A72B6-B5CC-DD63-FFAD-49C68ABAB7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56EE97-FA84-4DEE-B377-74052FB09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20F2D-6E22-4E3D-E64E-530840291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7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FA850-042C-6B0E-4306-8DAFB7D7F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3AA06-7B20-5C35-4AE9-ED6FAAB88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96220-912B-79EF-9066-81C6AA4ED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63054-BE72-4B36-DBCB-8513B2B16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FB385-86F1-C271-ABA0-E6F2D6E9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E3B99F-9779-007B-BE2B-93114CB08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8DBC3-06DD-FBDE-F166-A0747D1CE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1DCDA-A3E8-48F4-1DB8-B034EDC67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28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EE6DA-9CBC-663C-59BA-6FB089C56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C4243-F382-0C5A-5737-AE5BEA0F2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EAD6BA-00F1-4898-6F1C-0D4EBF8BB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B8B4D-7FCE-A431-D2DC-324B9A22F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9F01E9-C820-438B-B588-BF91308CA1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9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solidFill>
          <a:srgbClr val="DD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57302" y="547690"/>
            <a:ext cx="6868388" cy="1988345"/>
          </a:xfrm>
        </p:spPr>
        <p:txBody>
          <a:bodyPr anchor="t"/>
          <a:lstStyle>
            <a:lvl1pPr>
              <a:defRPr b="1" baseline="0">
                <a:solidFill>
                  <a:srgbClr val="1E346E"/>
                </a:solidFill>
                <a:latin typeface="Nunito" charset="0"/>
                <a:ea typeface="Nunito" charset="0"/>
                <a:cs typeface="Nunito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029702" y="-155863"/>
            <a:ext cx="9424552" cy="10583141"/>
          </a:xfrm>
          <a:ln w="44450">
            <a:solidFill>
              <a:srgbClr val="3C8DC7"/>
            </a:solidFill>
            <a:miter lim="800000"/>
          </a:ln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8068" y="815240"/>
            <a:ext cx="1312632" cy="24611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7301" y="2930237"/>
            <a:ext cx="6868390" cy="6748896"/>
          </a:xfrm>
        </p:spPr>
        <p:txBody>
          <a:bodyPr>
            <a:normAutofit/>
          </a:bodyPr>
          <a:lstStyle>
            <a:lvl1pPr marL="0" indent="0">
              <a:buClr>
                <a:srgbClr val="5078BB"/>
              </a:buClr>
              <a:buNone/>
              <a:defRPr sz="2700">
                <a:latin typeface="Open Sans" charset="0"/>
                <a:ea typeface="Open Sans" charset="0"/>
                <a:cs typeface="Open Sans" charset="0"/>
              </a:defRPr>
            </a:lvl1pPr>
            <a:lvl2pPr marL="514350" indent="0">
              <a:buClr>
                <a:srgbClr val="5078BB"/>
              </a:buClr>
              <a:buNone/>
              <a:defRPr>
                <a:latin typeface="Open Sans" charset="0"/>
                <a:ea typeface="Open Sans" charset="0"/>
                <a:cs typeface="Open Sans" charset="0"/>
              </a:defRPr>
            </a:lvl2pPr>
            <a:lvl3pPr marL="1028700" indent="0">
              <a:buClr>
                <a:srgbClr val="5078BB"/>
              </a:buClr>
              <a:buNone/>
              <a:defRPr>
                <a:latin typeface="Open Sans" charset="0"/>
                <a:ea typeface="Open Sans" charset="0"/>
                <a:cs typeface="Open Sans" charset="0"/>
              </a:defRPr>
            </a:lvl3pPr>
            <a:lvl4pPr marL="1543050" indent="0">
              <a:buClr>
                <a:srgbClr val="5078BB"/>
              </a:buClr>
              <a:buNone/>
              <a:defRPr>
                <a:latin typeface="Open Sans" charset="0"/>
                <a:ea typeface="Open Sans" charset="0"/>
                <a:cs typeface="Open Sans" charset="0"/>
              </a:defRPr>
            </a:lvl4pPr>
            <a:lvl5pPr marL="2057400" indent="0">
              <a:buClr>
                <a:srgbClr val="5078BB"/>
              </a:buClr>
              <a:buNone/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974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57300" y="2803585"/>
            <a:ext cx="15773400" cy="4210280"/>
          </a:xfrm>
        </p:spPr>
        <p:txBody>
          <a:bodyPr/>
          <a:lstStyle>
            <a:lvl1pPr>
              <a:buClr>
                <a:srgbClr val="5078BB"/>
              </a:buClr>
              <a:defRPr>
                <a:latin typeface="Open Sans" charset="0"/>
                <a:ea typeface="Open Sans" charset="0"/>
                <a:cs typeface="Open Sans" charset="0"/>
              </a:defRPr>
            </a:lvl1pPr>
            <a:lvl2pPr>
              <a:buClr>
                <a:srgbClr val="5078BB"/>
              </a:buClr>
              <a:defRPr>
                <a:latin typeface="Open Sans" charset="0"/>
                <a:ea typeface="Open Sans" charset="0"/>
                <a:cs typeface="Open Sans" charset="0"/>
              </a:defRPr>
            </a:lvl2pPr>
            <a:lvl3pPr>
              <a:buClr>
                <a:srgbClr val="5078BB"/>
              </a:buClr>
              <a:defRPr>
                <a:latin typeface="Open Sans" charset="0"/>
                <a:ea typeface="Open Sans" charset="0"/>
                <a:cs typeface="Open Sans" charset="0"/>
              </a:defRPr>
            </a:lvl3pPr>
            <a:lvl4pPr>
              <a:buClr>
                <a:srgbClr val="5078BB"/>
              </a:buClr>
              <a:defRPr>
                <a:latin typeface="Open Sans" charset="0"/>
                <a:ea typeface="Open Sans" charset="0"/>
                <a:cs typeface="Open Sans" charset="0"/>
              </a:defRPr>
            </a:lvl4pPr>
            <a:lvl5pPr>
              <a:buClr>
                <a:srgbClr val="5078BB"/>
              </a:buClr>
              <a:defRPr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8068" y="815240"/>
            <a:ext cx="1312632" cy="246119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-166253" y="7574975"/>
            <a:ext cx="9310254" cy="2867889"/>
          </a:xfrm>
          <a:ln w="44450">
            <a:noFill/>
            <a:miter lim="800000"/>
          </a:ln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57301" y="547690"/>
            <a:ext cx="13643262" cy="1988345"/>
          </a:xfrm>
        </p:spPr>
        <p:txBody>
          <a:bodyPr anchor="t"/>
          <a:lstStyle>
            <a:lvl1pPr>
              <a:defRPr b="1" baseline="0">
                <a:solidFill>
                  <a:srgbClr val="1E346E"/>
                </a:solidFill>
                <a:latin typeface="Nunito" charset="0"/>
                <a:ea typeface="Nunito" charset="0"/>
                <a:cs typeface="Nunito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9143999" y="7574975"/>
            <a:ext cx="9310254" cy="2867889"/>
          </a:xfrm>
          <a:ln w="44450">
            <a:noFill/>
            <a:miter lim="800000"/>
          </a:ln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4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safegroproject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www.chfcahalal.com/" TargetMode="External"/><Relationship Id="rId18" Type="http://schemas.openxmlformats.org/officeDocument/2006/relationships/image" Target="../media/image27.png"/><Relationship Id="rId3" Type="http://schemas.openxmlformats.org/officeDocument/2006/relationships/hyperlink" Target="https://isnacanada.com/halal-certification/" TargetMode="External"/><Relationship Id="rId7" Type="http://schemas.openxmlformats.org/officeDocument/2006/relationships/hyperlink" Target="https://hmacanada.org/hma-halal-certification/" TargetMode="External"/><Relationship Id="rId12" Type="http://schemas.openxmlformats.org/officeDocument/2006/relationships/image" Target="../media/image24.jpeg"/><Relationship Id="rId17" Type="http://schemas.openxmlformats.org/officeDocument/2006/relationships/hyperlink" Target="https://halalmontreal.com/halal-certification-process/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hyperlink" Target="http://www.canadahalalec.com/get-certified-2/" TargetMode="External"/><Relationship Id="rId5" Type="http://schemas.openxmlformats.org/officeDocument/2006/relationships/image" Target="../media/image20.png"/><Relationship Id="rId15" Type="http://schemas.openxmlformats.org/officeDocument/2006/relationships/hyperlink" Target="https://www.halaladvisory.ca/how-it-works/" TargetMode="External"/><Relationship Id="rId10" Type="http://schemas.openxmlformats.org/officeDocument/2006/relationships/image" Target="../media/image23.jpeg"/><Relationship Id="rId4" Type="http://schemas.openxmlformats.org/officeDocument/2006/relationships/hyperlink" Target="https://halalmontreal.com/" TargetMode="External"/><Relationship Id="rId9" Type="http://schemas.openxmlformats.org/officeDocument/2006/relationships/hyperlink" Target="http://ifancc.org/" TargetMode="External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afegroproject.com/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348c8d072ed257bd&amp;sxsrf=AE3TifPTvadAjxnylmTRIXmrXygiacFu3g%3A1760109799062&amp;q=shahada&amp;sa=X&amp;ved=2ahUKEwiH2dr695mQAxW6mokEHS2WJzoQxccNegUI4QIQAg&amp;mstk=AUtExfCAURL3TtmNN6TVJ7k3d0dxswgbmkUDB8GHOVIdfZclA4cUXl27hTiUCc25euNYUnkP79bfvRnqfyE2kGwepzYV6JEI7zjakuNqCSNJJ8Ab-S9dQmBcRwGCHH-DlciDn3rHBe6WYgQ3Yk2Fx4uOopECQSTdFXpOqzTrmcL1O5uxknBf5ARx9ANqZRJGaOVIzumgRZelanjHWWQrqfAkmiSM5D8w9vLsDI8g353up5tI4DhZi6EaVGDlkpZRrMafLtCm6aIgxzl-1DfiaK0bO5bh&amp;csui=3" TargetMode="External"/><Relationship Id="rId2" Type="http://schemas.openxmlformats.org/officeDocument/2006/relationships/hyperlink" Target="https://www.google.com/search?sca_esv=348c8d072ed257bd&amp;sxsrf=AE3TifPTvadAjxnylmTRIXmrXygiacFu3g%3A1760109799062&amp;q=tasmiya&amp;sa=X&amp;ved=2ahUKEwiH2dr695mQAxW6mokEHS2WJzoQxccNegUI4QIQAQ&amp;mstk=AUtExfCAURL3TtmNN6TVJ7k3d0dxswgbmkUDB8GHOVIdfZclA4cUXl27hTiUCc25euNYUnkP79bfvRnqfyE2kGwepzYV6JEI7zjakuNqCSNJJ8Ab-S9dQmBcRwGCHH-DlciDn3rHBe6WYgQ3Yk2Fx4uOopECQSTdFXpOqzTrmcL1O5uxknBf5ARx9ANqZRJGaOVIzumgRZelanjHWWQrqfAkmiSM5D8w9vLsDI8g353up5tI4DhZi6EaVGDlkpZRrMafLtCm6aIgxzl-1DfiaK0bO5bh&amp;csui=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laltimes.com/how-has-canadas-halal-food-space-evolved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searchandmarkets.com/report/halal-food" TargetMode="External"/><Relationship Id="rId5" Type="http://schemas.openxmlformats.org/officeDocument/2006/relationships/hyperlink" Target="https://www.bonafideresearch.com/product/6208299418/canada-halal-food-and-beverages-market" TargetMode="External"/><Relationship Id="rId4" Type="http://schemas.openxmlformats.org/officeDocument/2006/relationships/hyperlink" Target="https://halalbureau.ca/halal-market-statistic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B70BA41-FB9F-3C81-9691-4431DB83D221}"/>
              </a:ext>
            </a:extLst>
          </p:cNvPr>
          <p:cNvSpPr txBox="1"/>
          <p:nvPr/>
        </p:nvSpPr>
        <p:spPr>
          <a:xfrm>
            <a:off x="2743201" y="1409700"/>
            <a:ext cx="12877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Bodoni MT Condensed" panose="02070606080606020203" pitchFamily="18" charset="0"/>
              </a:rPr>
              <a:t>Tiến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Bodoni MT Condensed" panose="02070606080606020203" pitchFamily="18" charset="0"/>
              </a:rPr>
              <a:t>sĩ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Bodoni MT Condensed" panose="02070606080606020203" pitchFamily="18" charset="0"/>
              </a:rPr>
              <a:t> Brian G. Bedard</a:t>
            </a:r>
          </a:p>
        </p:txBody>
      </p:sp>
      <p:pic>
        <p:nvPicPr>
          <p:cNvPr id="1026" name="Picture 2" descr="Canada: Global Halal Food Market - HalalFocus.com - Daily Halal Market News">
            <a:extLst>
              <a:ext uri="{FF2B5EF4-FFF2-40B4-BE49-F238E27FC236}">
                <a16:creationId xmlns:a16="http://schemas.microsoft.com/office/drawing/2014/main" id="{9BF1DF9A-84E3-F3C9-96A6-2F5C8FFE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781300"/>
            <a:ext cx="12001500" cy="567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9F280-B556-E161-EA32-A65EE91BCB46}"/>
              </a:ext>
            </a:extLst>
          </p:cNvPr>
          <p:cNvSpPr txBox="1"/>
          <p:nvPr/>
        </p:nvSpPr>
        <p:spPr>
          <a:xfrm>
            <a:off x="304800" y="8650035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https://safegroproject.com/</a:t>
            </a:r>
            <a:endParaRPr lang="en-C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qr code with black dots&#10;&#10;AI-generated content may be incorrect.">
            <a:extLst>
              <a:ext uri="{FF2B5EF4-FFF2-40B4-BE49-F238E27FC236}">
                <a16:creationId xmlns:a16="http://schemas.microsoft.com/office/drawing/2014/main" id="{E032814B-9D66-AC28-5321-FC2B0255E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573134"/>
            <a:ext cx="2614099" cy="26140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A1099-77EC-BE47-1F43-2A3FAA79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32F960-470E-1906-6139-ABECEDB8AD7B}"/>
              </a:ext>
            </a:extLst>
          </p:cNvPr>
          <p:cNvSpPr txBox="1"/>
          <p:nvPr/>
        </p:nvSpPr>
        <p:spPr>
          <a:xfrm>
            <a:off x="2133600" y="89925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Thị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5/5)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7A55D-4812-36E7-8395-20C3E73B3BCE}"/>
              </a:ext>
            </a:extLst>
          </p:cNvPr>
          <p:cNvSpPr txBox="1"/>
          <p:nvPr/>
        </p:nvSpPr>
        <p:spPr>
          <a:xfrm>
            <a:off x="1066800" y="2055330"/>
            <a:ext cx="7753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</a:t>
            </a:r>
          </a:p>
        </p:txBody>
      </p:sp>
      <p:pic>
        <p:nvPicPr>
          <p:cNvPr id="7170" name="Picture 2" descr="Middle East - Canadian Beef">
            <a:extLst>
              <a:ext uri="{FF2B5EF4-FFF2-40B4-BE49-F238E27FC236}">
                <a16:creationId xmlns:a16="http://schemas.microsoft.com/office/drawing/2014/main" id="{01A9F746-8769-9069-2B84-4CFCA05A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43300"/>
            <a:ext cx="3582307" cy="278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B4B0A-E705-0892-81A2-0F2ECCF7079A}"/>
              </a:ext>
            </a:extLst>
          </p:cNvPr>
          <p:cNvSpPr txBox="1"/>
          <p:nvPr/>
        </p:nvSpPr>
        <p:spPr>
          <a:xfrm>
            <a:off x="632112" y="6993242"/>
            <a:ext cx="8359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 sang Trung Đông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$200M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2024, </a:t>
            </a:r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mức tăng trưởng 50% kể từ năm 2020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A971903-02ED-EE87-B9B8-406F9E5AD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CBDC398-8FAE-679F-3ECE-8815C51A5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F5B24-F1B0-1630-2435-19BBCA758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0" y="1257300"/>
            <a:ext cx="81915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9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BA9B5-91FB-DF4C-3054-72D9EC0EF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BEC9A67B-81E4-EDD2-3A28-45EC843F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594" r="57472" b="12516"/>
          <a:stretch>
            <a:fillRect/>
          </a:stretch>
        </p:blipFill>
        <p:spPr>
          <a:xfrm>
            <a:off x="187159" y="495300"/>
            <a:ext cx="2086945" cy="54301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A54B7AB5-E566-1119-995D-71367BDF02F1}"/>
              </a:ext>
            </a:extLst>
          </p:cNvPr>
          <p:cNvSpPr txBox="1"/>
          <p:nvPr/>
        </p:nvSpPr>
        <p:spPr>
          <a:xfrm>
            <a:off x="187159" y="9622643"/>
            <a:ext cx="19474837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(SAFEGRO</a:t>
            </a:r>
            <a:r>
              <a:rPr lang="en-US" dirty="0">
                <a:solidFill>
                  <a:srgbClr val="5F84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4087C6-3213-8607-6077-DA8E0F1C5BCA}"/>
              </a:ext>
            </a:extLst>
          </p:cNvPr>
          <p:cNvSpPr txBox="1"/>
          <p:nvPr/>
        </p:nvSpPr>
        <p:spPr>
          <a:xfrm>
            <a:off x="2274104" y="807303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Chứng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 </a:t>
            </a:r>
            <a:r>
              <a:rPr lang="en-US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(1/3)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F8BD3-19A9-33BD-20F4-901903009F32}"/>
              </a:ext>
            </a:extLst>
          </p:cNvPr>
          <p:cNvSpPr txBox="1"/>
          <p:nvPr/>
        </p:nvSpPr>
        <p:spPr>
          <a:xfrm>
            <a:off x="8991600" y="1909641"/>
            <a:ext cx="9261928" cy="861774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169109-DF09-D33D-2D2D-8F1E27102BF0}"/>
              </a:ext>
            </a:extLst>
          </p:cNvPr>
          <p:cNvSpPr txBox="1"/>
          <p:nvPr/>
        </p:nvSpPr>
        <p:spPr>
          <a:xfrm>
            <a:off x="960523" y="3202724"/>
            <a:ext cx="888923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Tuân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E2874-9946-F9C8-63AE-02CCB40FD945}"/>
              </a:ext>
            </a:extLst>
          </p:cNvPr>
          <p:cNvSpPr txBox="1"/>
          <p:nvPr/>
        </p:nvSpPr>
        <p:spPr>
          <a:xfrm>
            <a:off x="1371600" y="1994510"/>
            <a:ext cx="6681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spcAft>
                <a:spcPts val="800"/>
              </a:spcAft>
              <a:buNone/>
            </a:pP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</a:t>
            </a:r>
            <a:endParaRPr lang="en-US" sz="3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731A8A-E5B1-B991-4CF5-79BDDCE2B79B}"/>
              </a:ext>
            </a:extLst>
          </p:cNvPr>
          <p:cNvSpPr txBox="1"/>
          <p:nvPr/>
        </p:nvSpPr>
        <p:spPr>
          <a:xfrm>
            <a:off x="12661899" y="9597306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https://halalcs.ca/halal-process/</a:t>
            </a: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2E38D797-0D14-DA96-AF34-2F3FEB287932}"/>
              </a:ext>
            </a:extLst>
          </p:cNvPr>
          <p:cNvSpPr/>
          <p:nvPr/>
        </p:nvSpPr>
        <p:spPr>
          <a:xfrm>
            <a:off x="7696200" y="216571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40421-2F54-7C4C-EB68-B7406845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599" y="3430165"/>
            <a:ext cx="774563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91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90D7-7EBE-34A3-8C1C-126DA3F6D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32B47A6-1041-D479-059C-9A7A68AA66A5}"/>
              </a:ext>
            </a:extLst>
          </p:cNvPr>
          <p:cNvSpPr txBox="1"/>
          <p:nvPr/>
        </p:nvSpPr>
        <p:spPr>
          <a:xfrm>
            <a:off x="2274104" y="807303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Chứng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 </a:t>
            </a:r>
            <a:r>
              <a:rPr lang="en-US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(2/3)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C1828-F862-5788-8073-584896582980}"/>
              </a:ext>
            </a:extLst>
          </p:cNvPr>
          <p:cNvSpPr txBox="1"/>
          <p:nvPr/>
        </p:nvSpPr>
        <p:spPr>
          <a:xfrm>
            <a:off x="914400" y="1950303"/>
            <a:ext cx="9022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spcAft>
                <a:spcPts val="800"/>
              </a:spcAft>
              <a:buNone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ổ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Halal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3600" b="1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20382-A8DB-C2B6-275B-386E1197BFEC}"/>
              </a:ext>
            </a:extLst>
          </p:cNvPr>
          <p:cNvSpPr txBox="1"/>
          <p:nvPr/>
        </p:nvSpPr>
        <p:spPr>
          <a:xfrm>
            <a:off x="1219200" y="4612252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ISNA Halal Certification Services (ISNAHCS)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Chứng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 ISN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D1962-BC72-B05D-2930-B1DC5E0DB132}"/>
              </a:ext>
            </a:extLst>
          </p:cNvPr>
          <p:cNvSpPr txBox="1"/>
          <p:nvPr/>
        </p:nvSpPr>
        <p:spPr>
          <a:xfrm>
            <a:off x="4355127" y="4669845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Halal Montreal Certification Authority (HMCA)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Chứng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Montrea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 descr="Halal Certification News | ISNA Halal Updates &amp; Insights">
            <a:extLst>
              <a:ext uri="{FF2B5EF4-FFF2-40B4-BE49-F238E27FC236}">
                <a16:creationId xmlns:a16="http://schemas.microsoft.com/office/drawing/2014/main" id="{F112E627-2328-CF6D-EDF5-3B77429C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8" y="2733732"/>
            <a:ext cx="3048000" cy="19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MCA Halal Marks -">
            <a:extLst>
              <a:ext uri="{FF2B5EF4-FFF2-40B4-BE49-F238E27FC236}">
                <a16:creationId xmlns:a16="http://schemas.microsoft.com/office/drawing/2014/main" id="{E1CAEC92-79A1-F29B-A2BA-23A511285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41" y="2804070"/>
            <a:ext cx="2143125" cy="19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B846D1-3C33-F893-95CF-73928926A1AD}"/>
              </a:ext>
            </a:extLst>
          </p:cNvPr>
          <p:cNvSpPr txBox="1"/>
          <p:nvPr/>
        </p:nvSpPr>
        <p:spPr>
          <a:xfrm>
            <a:off x="7793841" y="4975751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Halal Monitoring Authority (HMA)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30" name="Picture 14" descr="Halal Monitoring Authority (HMA)">
            <a:extLst>
              <a:ext uri="{FF2B5EF4-FFF2-40B4-BE49-F238E27FC236}">
                <a16:creationId xmlns:a16="http://schemas.microsoft.com/office/drawing/2014/main" id="{2B57A21D-3002-CDE3-675A-484640B8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10844"/>
            <a:ext cx="1944914" cy="19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98B152-3043-64C4-0E69-81C140366045}"/>
              </a:ext>
            </a:extLst>
          </p:cNvPr>
          <p:cNvSpPr txBox="1"/>
          <p:nvPr/>
        </p:nvSpPr>
        <p:spPr>
          <a:xfrm>
            <a:off x="10890249" y="4823247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Islamic Food and Nutrition Council of Canada (IFANCC)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Canada</a:t>
            </a:r>
          </a:p>
        </p:txBody>
      </p:sp>
      <p:pic>
        <p:nvPicPr>
          <p:cNvPr id="9232" name="Picture 16" descr="IFANCC – Islamic Food and Nutrition Council of Canada">
            <a:extLst>
              <a:ext uri="{FF2B5EF4-FFF2-40B4-BE49-F238E27FC236}">
                <a16:creationId xmlns:a16="http://schemas.microsoft.com/office/drawing/2014/main" id="{9C6364CF-4B07-3965-25B2-3AF60FCF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648" y="2681982"/>
            <a:ext cx="2143125" cy="197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1C52A1-9EBD-C15B-66DC-DA350A4D454B}"/>
              </a:ext>
            </a:extLst>
          </p:cNvPr>
          <p:cNvSpPr txBox="1"/>
          <p:nvPr/>
        </p:nvSpPr>
        <p:spPr>
          <a:xfrm rot="10800000" flipV="1">
            <a:off x="14123204" y="5161715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u="none" strike="noStrike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Canada Halal EC</a:t>
            </a:r>
            <a:endParaRPr lang="en-US" sz="1800" u="none" strike="noStrike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Canada Halal EC</a:t>
            </a:r>
          </a:p>
        </p:txBody>
      </p:sp>
      <p:pic>
        <p:nvPicPr>
          <p:cNvPr id="9236" name="Picture 20" descr="Home - CHEC | Your Trusted Source">
            <a:extLst>
              <a:ext uri="{FF2B5EF4-FFF2-40B4-BE49-F238E27FC236}">
                <a16:creationId xmlns:a16="http://schemas.microsoft.com/office/drawing/2014/main" id="{E93F6EEE-6556-1B9E-02EC-BCE5148D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4055" y="27244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CB1FDC-D4C8-3FFC-D43E-8282037BF7D6}"/>
              </a:ext>
            </a:extLst>
          </p:cNvPr>
          <p:cNvSpPr txBox="1"/>
          <p:nvPr/>
        </p:nvSpPr>
        <p:spPr>
          <a:xfrm>
            <a:off x="531768" y="8833366"/>
            <a:ext cx="36442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u="none" strike="noStrike" dirty="0">
                <a:solidFill>
                  <a:srgbClr val="215F9A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Canadian Halal Food Certifying Agency (CHFCA)</a:t>
            </a:r>
            <a:endParaRPr lang="en-US" sz="1800" u="none" strike="noStrike" dirty="0">
              <a:solidFill>
                <a:srgbClr val="215F9A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Chứng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 Canada</a:t>
            </a:r>
          </a:p>
        </p:txBody>
      </p:sp>
      <p:pic>
        <p:nvPicPr>
          <p:cNvPr id="9238" name="Picture 22" descr="Canadian Halal Food Certifying Agency (CHFCA)">
            <a:extLst>
              <a:ext uri="{FF2B5EF4-FFF2-40B4-BE49-F238E27FC236}">
                <a16:creationId xmlns:a16="http://schemas.microsoft.com/office/drawing/2014/main" id="{49851B91-8560-270B-CA68-31781E02C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406714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1DAF49-A40C-1F1A-D218-57C67DE0C7CE}"/>
              </a:ext>
            </a:extLst>
          </p:cNvPr>
          <p:cNvSpPr txBox="1"/>
          <p:nvPr/>
        </p:nvSpPr>
        <p:spPr>
          <a:xfrm>
            <a:off x="4113119" y="8833366"/>
            <a:ext cx="3065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u="none" strike="noStrike" dirty="0">
                <a:solidFill>
                  <a:srgbClr val="215F9A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Halal Advisory Group (HAG)</a:t>
            </a:r>
            <a:endParaRPr lang="en-US" sz="1800" u="none" strike="noStrike" dirty="0">
              <a:solidFill>
                <a:srgbClr val="215F9A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</a:t>
            </a:r>
          </a:p>
        </p:txBody>
      </p:sp>
      <p:pic>
        <p:nvPicPr>
          <p:cNvPr id="9240" name="Picture 24" descr="100% Halal Certified">
            <a:extLst>
              <a:ext uri="{FF2B5EF4-FFF2-40B4-BE49-F238E27FC236}">
                <a16:creationId xmlns:a16="http://schemas.microsoft.com/office/drawing/2014/main" id="{E1CDEA8E-81D9-7F9B-01B6-F213F020B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65" y="6503818"/>
            <a:ext cx="21050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BB8220-2455-9CF3-F6EF-5A58FF506383}"/>
              </a:ext>
            </a:extLst>
          </p:cNvPr>
          <p:cNvSpPr txBox="1"/>
          <p:nvPr/>
        </p:nvSpPr>
        <p:spPr>
          <a:xfrm>
            <a:off x="7315200" y="8832738"/>
            <a:ext cx="3644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u="none" strike="noStrike" dirty="0">
                <a:solidFill>
                  <a:srgbClr val="215F9A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Halal Montreal Certification Authority (HMCA)</a:t>
            </a:r>
            <a:endParaRPr lang="en-US" sz="1800" u="none" strike="noStrike" dirty="0">
              <a:solidFill>
                <a:srgbClr val="215F9A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Chứng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 Montreal</a:t>
            </a:r>
          </a:p>
        </p:txBody>
      </p:sp>
      <p:pic>
        <p:nvPicPr>
          <p:cNvPr id="9244" name="Picture 28" descr="HPDS (Halal Product Development Services)">
            <a:extLst>
              <a:ext uri="{FF2B5EF4-FFF2-40B4-BE49-F238E27FC236}">
                <a16:creationId xmlns:a16="http://schemas.microsoft.com/office/drawing/2014/main" id="{9299E204-34EF-B416-B41C-CC052B83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41" y="634827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297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7C607-AC1F-CC93-A6C6-E6B3936DA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>
            <a:extLst>
              <a:ext uri="{FF2B5EF4-FFF2-40B4-BE49-F238E27FC236}">
                <a16:creationId xmlns:a16="http://schemas.microsoft.com/office/drawing/2014/main" id="{5460F1F7-3CB7-7A4C-696F-65D28F6261B6}"/>
              </a:ext>
            </a:extLst>
          </p:cNvPr>
          <p:cNvSpPr txBox="1"/>
          <p:nvPr/>
        </p:nvSpPr>
        <p:spPr>
          <a:xfrm>
            <a:off x="304800" y="9486900"/>
            <a:ext cx="14325600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(SAFEGRO</a:t>
            </a:r>
            <a:r>
              <a:rPr lang="en-US" i="1" dirty="0">
                <a:solidFill>
                  <a:srgbClr val="5F84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BC5B5-6922-1845-2EFB-3342DC2BF249}"/>
              </a:ext>
            </a:extLst>
          </p:cNvPr>
          <p:cNvSpPr txBox="1"/>
          <p:nvPr/>
        </p:nvSpPr>
        <p:spPr>
          <a:xfrm>
            <a:off x="2274104" y="800100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Chứng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 </a:t>
            </a:r>
            <a:r>
              <a:rPr lang="en-US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(3/3)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FDAC3-BA60-C4CB-E7E3-C5EF10EDE595}"/>
              </a:ext>
            </a:extLst>
          </p:cNvPr>
          <p:cNvSpPr txBox="1"/>
          <p:nvPr/>
        </p:nvSpPr>
        <p:spPr>
          <a:xfrm>
            <a:off x="2209800" y="1690020"/>
            <a:ext cx="13868400" cy="175432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Chính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phủ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Canada →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quản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lý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ngành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công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nghiệp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Halal</a:t>
            </a:r>
          </a:p>
          <a:p>
            <a:r>
              <a:rPr lang="en-US" sz="3600" dirty="0">
                <a:solidFill>
                  <a:schemeClr val="bg1"/>
                </a:solidFill>
                <a:latin typeface="Calibri (body)"/>
              </a:rPr>
              <a:t>Bảo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vệ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tiêu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dùng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→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bảo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đảm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an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toàn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tuân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thủ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quy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định</a:t>
            </a:r>
            <a:endParaRPr lang="en-US" sz="3600" dirty="0">
              <a:solidFill>
                <a:schemeClr val="bg1"/>
              </a:solidFill>
              <a:latin typeface="Calibri (body)"/>
            </a:endParaRPr>
          </a:p>
          <a:p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cận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thị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trường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→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thuận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lợi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thương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mại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tăng</a:t>
            </a:r>
            <a:r>
              <a:rPr lang="en-US" sz="3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 (body)"/>
              </a:rPr>
              <a:t>trưởng</a:t>
            </a:r>
            <a:endParaRPr lang="en-US" sz="3600" dirty="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5F2A6-47BF-D165-005C-DAEF2EFEB45F}"/>
              </a:ext>
            </a:extLst>
          </p:cNvPr>
          <p:cNvSpPr txBox="1"/>
          <p:nvPr/>
        </p:nvSpPr>
        <p:spPr>
          <a:xfrm>
            <a:off x="513806" y="4130881"/>
            <a:ext cx="8107680" cy="50167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spcAft>
                <a:spcPts val="800"/>
              </a:spcAft>
              <a:buNone/>
            </a:pP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 quan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 t</a:t>
            </a: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 Thực phẩm Canada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(CFIA)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600"/>
              </a:spcBef>
              <a:spcAft>
                <a:spcPts val="800"/>
              </a:spcAft>
              <a:buNone/>
            </a:pP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 định về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hãn Halal của CFIA: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1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 nhận bắt buộc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tất cả các sản phẩm được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nhãn Halal phải được chứng nhận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1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 nhận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phải xuất hiện trên nhãn, bao bì hoặc quảng cáo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1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Giám sát của Chính phủ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ngăn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ngừa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lận</a:t>
            </a:r>
            <a:endParaRPr lang="en-US" sz="30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20041-CFA7-3A99-D366-E43DE76ABCEF}"/>
              </a:ext>
            </a:extLst>
          </p:cNvPr>
          <p:cNvSpPr txBox="1"/>
          <p:nvPr/>
        </p:nvSpPr>
        <p:spPr>
          <a:xfrm>
            <a:off x="9144000" y="4172622"/>
            <a:ext cx="8382000" cy="5514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</a:t>
            </a:r>
            <a:r>
              <a:rPr lang="vi-VN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60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ATTP Canada (SFCA) &amp; Quy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ATTP Canada (SFCR) (2019)</a:t>
            </a:r>
          </a:p>
          <a:p>
            <a:pPr lvl="0">
              <a:spcBef>
                <a:spcPts val="160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Halal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Kosher</a:t>
            </a:r>
          </a:p>
          <a:p>
            <a:pPr lvl="0">
              <a:spcBef>
                <a:spcPts val="160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60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160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choáng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10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77F59-6293-127A-0954-003A2953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e of food with a logo&#10;&#10;AI-generated content may be incorrect.">
            <a:extLst>
              <a:ext uri="{FF2B5EF4-FFF2-40B4-BE49-F238E27FC236}">
                <a16:creationId xmlns:a16="http://schemas.microsoft.com/office/drawing/2014/main" id="{0DCC78F2-E381-5EC2-3D45-6E9C8EACE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73" y="4083319"/>
            <a:ext cx="3743847" cy="2124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4F5B5-B467-FC84-C85E-C21F2D707E75}"/>
              </a:ext>
            </a:extLst>
          </p:cNvPr>
          <p:cNvSpPr txBox="1"/>
          <p:nvPr/>
        </p:nvSpPr>
        <p:spPr>
          <a:xfrm>
            <a:off x="3048000" y="0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(1/2)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3DE1B7-2D78-79C1-2474-99DAB32762DC}"/>
              </a:ext>
            </a:extLst>
          </p:cNvPr>
          <p:cNvGrpSpPr/>
          <p:nvPr/>
        </p:nvGrpSpPr>
        <p:grpSpPr>
          <a:xfrm>
            <a:off x="6440126" y="647695"/>
            <a:ext cx="5407745" cy="3435624"/>
            <a:chOff x="5606090" y="-139818"/>
            <a:chExt cx="5407745" cy="3435624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5D37042B-6841-D7F3-D0AB-DF579858195B}"/>
                </a:ext>
              </a:extLst>
            </p:cNvPr>
            <p:cNvSpPr/>
            <p:nvPr/>
          </p:nvSpPr>
          <p:spPr>
            <a:xfrm>
              <a:off x="5606090" y="82158"/>
              <a:ext cx="5407745" cy="3213648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Arrow: Down 4">
              <a:extLst>
                <a:ext uri="{FF2B5EF4-FFF2-40B4-BE49-F238E27FC236}">
                  <a16:creationId xmlns:a16="http://schemas.microsoft.com/office/drawing/2014/main" id="{399E30E5-5AC0-B42B-6309-9C68964E60AF}"/>
                </a:ext>
              </a:extLst>
            </p:cNvPr>
            <p:cNvSpPr txBox="1"/>
            <p:nvPr/>
          </p:nvSpPr>
          <p:spPr>
            <a:xfrm>
              <a:off x="6958025" y="-139818"/>
              <a:ext cx="2703873" cy="26512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Đa dạng hóa sản phẩm → không chỉ có thịt: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 nướng, đồ ăn nhẹ, đồ uống, kẹo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9E6A04-1EDD-C5CB-5819-C0EA1712423A}"/>
              </a:ext>
            </a:extLst>
          </p:cNvPr>
          <p:cNvGrpSpPr/>
          <p:nvPr/>
        </p:nvGrpSpPr>
        <p:grpSpPr>
          <a:xfrm>
            <a:off x="2505760" y="2967727"/>
            <a:ext cx="4610333" cy="4415714"/>
            <a:chOff x="1723948" y="2166397"/>
            <a:chExt cx="4610333" cy="4415714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4217978-278C-7E34-7B5D-274043F55B1A}"/>
                </a:ext>
              </a:extLst>
            </p:cNvPr>
            <p:cNvSpPr/>
            <p:nvPr/>
          </p:nvSpPr>
          <p:spPr>
            <a:xfrm rot="16200000">
              <a:off x="1821258" y="2069087"/>
              <a:ext cx="4415714" cy="4610333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Arrow: Down 4">
              <a:extLst>
                <a:ext uri="{FF2B5EF4-FFF2-40B4-BE49-F238E27FC236}">
                  <a16:creationId xmlns:a16="http://schemas.microsoft.com/office/drawing/2014/main" id="{76D569E6-65D6-0877-4003-3EA2CEA8500A}"/>
                </a:ext>
              </a:extLst>
            </p:cNvPr>
            <p:cNvSpPr txBox="1"/>
            <p:nvPr/>
          </p:nvSpPr>
          <p:spPr>
            <a:xfrm rot="21600000">
              <a:off x="1723949" y="3270325"/>
              <a:ext cx="3837583" cy="22078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 vị hiện đại → người tiêu dùng trẻ tuổi muốn có các lựa chọn halal + thân thiện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 (ví dụ: kẹo dẻo, bữa ăn sẵn)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7ECB05-45F8-56DB-03CA-3CA398C24C8D}"/>
              </a:ext>
            </a:extLst>
          </p:cNvPr>
          <p:cNvGrpSpPr/>
          <p:nvPr/>
        </p:nvGrpSpPr>
        <p:grpSpPr>
          <a:xfrm>
            <a:off x="11171899" y="3086100"/>
            <a:ext cx="4353233" cy="4713445"/>
            <a:chOff x="10509885" y="2529266"/>
            <a:chExt cx="3519339" cy="3519338"/>
          </a:xfrm>
        </p:grpSpPr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F55221BF-406A-B5AA-5A4C-22FC95A82F04}"/>
                </a:ext>
              </a:extLst>
            </p:cNvPr>
            <p:cNvSpPr/>
            <p:nvPr/>
          </p:nvSpPr>
          <p:spPr>
            <a:xfrm rot="5400000">
              <a:off x="10509885" y="2529266"/>
              <a:ext cx="3519338" cy="3519338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Arrow: Down 4">
              <a:extLst>
                <a:ext uri="{FF2B5EF4-FFF2-40B4-BE49-F238E27FC236}">
                  <a16:creationId xmlns:a16="http://schemas.microsoft.com/office/drawing/2014/main" id="{2A7C3FDA-1034-1584-1434-143040162F1F}"/>
                </a:ext>
              </a:extLst>
            </p:cNvPr>
            <p:cNvSpPr txBox="1"/>
            <p:nvPr/>
          </p:nvSpPr>
          <p:spPr>
            <a:xfrm>
              <a:off x="11125770" y="3217091"/>
              <a:ext cx="2903454" cy="21000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60%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tuyến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867728-E19C-F4A7-4DB3-D31E065FCA5C}"/>
              </a:ext>
            </a:extLst>
          </p:cNvPr>
          <p:cNvGrpSpPr/>
          <p:nvPr/>
        </p:nvGrpSpPr>
        <p:grpSpPr>
          <a:xfrm>
            <a:off x="6766055" y="6299748"/>
            <a:ext cx="5167660" cy="3486641"/>
            <a:chOff x="6105883" y="8222818"/>
            <a:chExt cx="4391712" cy="3629654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2AA22E7A-57B4-76BB-7E9B-D7B0CEFD31DF}"/>
                </a:ext>
              </a:extLst>
            </p:cNvPr>
            <p:cNvSpPr/>
            <p:nvPr/>
          </p:nvSpPr>
          <p:spPr>
            <a:xfrm rot="10800000">
              <a:off x="6105883" y="8222818"/>
              <a:ext cx="4391712" cy="3629654"/>
            </a:xfrm>
            <a:prstGeom prst="downArrow">
              <a:avLst>
                <a:gd name="adj1" fmla="val 50000"/>
                <a:gd name="adj2" fmla="val 35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Arrow: Down 4">
              <a:extLst>
                <a:ext uri="{FF2B5EF4-FFF2-40B4-BE49-F238E27FC236}">
                  <a16:creationId xmlns:a16="http://schemas.microsoft.com/office/drawing/2014/main" id="{43FF9EA7-8CB1-ED79-0462-DC9065533A13}"/>
                </a:ext>
              </a:extLst>
            </p:cNvPr>
            <p:cNvSpPr txBox="1"/>
            <p:nvPr/>
          </p:nvSpPr>
          <p:spPr>
            <a:xfrm>
              <a:off x="7350534" y="8943520"/>
              <a:ext cx="1925169" cy="26221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Facebook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30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00B8F-A855-EA03-89CB-B97AAE169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4DF2D67-1618-A87E-10EC-61A26AF63406}"/>
              </a:ext>
            </a:extLst>
          </p:cNvPr>
          <p:cNvSpPr txBox="1"/>
          <p:nvPr/>
        </p:nvSpPr>
        <p:spPr>
          <a:xfrm>
            <a:off x="762000" y="14097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E58276-1756-5C25-A241-844875F72758}"/>
              </a:ext>
            </a:extLst>
          </p:cNvPr>
          <p:cNvSpPr txBox="1"/>
          <p:nvPr/>
        </p:nvSpPr>
        <p:spPr>
          <a:xfrm>
            <a:off x="1219200" y="2411968"/>
            <a:ext cx="16764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nhầm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cơ lây nhiễm chéo ở mọi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enzyme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glycerin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phân tách kém, vệ sinh không nhất quán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tiêu dùng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tuyên bố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Halal 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lệch có thể khiến 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FIA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xử lý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sở không được cấp phép →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mổ &amp; chế biến không có giấy phép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nhận không khớp → 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nhận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sở đã hết hạn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EFEE7-8668-A6CD-53B3-133A384E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0" y="0"/>
            <a:ext cx="5033749" cy="2411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B39AB-2A38-16CE-A8C5-5D5427C6F425}"/>
              </a:ext>
            </a:extLst>
          </p:cNvPr>
          <p:cNvSpPr txBox="1"/>
          <p:nvPr/>
        </p:nvSpPr>
        <p:spPr>
          <a:xfrm>
            <a:off x="838200" y="310634"/>
            <a:ext cx="1188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2/2)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04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4841-1C42-C13A-FD48-38C70715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905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Thị </a:t>
            </a:r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(1/4)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1C28D-AA8C-CED8-05ED-28F98B906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952500"/>
            <a:ext cx="7924801" cy="883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C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C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C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</a:t>
            </a:r>
            <a:endParaRPr lang="en-CA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CA" b="1" i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CA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CA" b="1" i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CA" b="1" i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CA" b="1" i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SMIIC</a:t>
            </a:r>
          </a:p>
          <a:p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Malaysia</a:t>
            </a:r>
          </a:p>
          <a:p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Indonesia</a:t>
            </a:r>
          </a:p>
          <a:p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Singapore</a:t>
            </a:r>
            <a:endParaRPr lang="en-CA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35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CA" sz="35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5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CA" sz="35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5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CA" sz="35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5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CA" sz="35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CA" sz="35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CA" sz="35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5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CA" sz="35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5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CA" sz="35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về giết mổ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Chế biến thực phẩm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Máy móc, dụng cụ và dây chuyền sản xuất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Bảo quản, trưng bày, phục vụ và vận chuyển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Vệ sinh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an toàn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Xác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Nhận dạng và truy xuất nguồn gốc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Trình bày sản phẩm ra thị trường (bao bì/nhãn mác)</a:t>
            </a:r>
            <a:endParaRPr lang="en-US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Các yêu cầu pháp lý và các yêu cầu khác</a:t>
            </a:r>
            <a:endParaRPr lang="en-CA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E66A6-E197-5937-AC87-31486C540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952501"/>
            <a:ext cx="10515600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D46060-E6A3-2D1E-5430-32EC05D1F4AC}"/>
              </a:ext>
            </a:extLst>
          </p:cNvPr>
          <p:cNvSpPr txBox="1"/>
          <p:nvPr/>
        </p:nvSpPr>
        <p:spPr>
          <a:xfrm>
            <a:off x="9372600" y="3951516"/>
            <a:ext cx="701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CA" sz="28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Zealand (1970)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Singapore (1972)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Xê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Quốc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(IIHO)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Phi (1975)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Brazil (1980)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Malaysia (1981)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Indonesia (1986)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CA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+++</a:t>
            </a:r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6E179500-A069-EBDB-6199-28E0047AE8A5}"/>
              </a:ext>
            </a:extLst>
          </p:cNvPr>
          <p:cNvSpPr/>
          <p:nvPr/>
        </p:nvSpPr>
        <p:spPr>
          <a:xfrm>
            <a:off x="6172200" y="1485900"/>
            <a:ext cx="914400" cy="1905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053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1848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92DD1-E2A5-8BC8-0F69-842A39E35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BD9A3D-1CB8-2683-5F02-91265AB0A6BF}"/>
              </a:ext>
            </a:extLst>
          </p:cNvPr>
          <p:cNvSpPr txBox="1"/>
          <p:nvPr/>
        </p:nvSpPr>
        <p:spPr>
          <a:xfrm>
            <a:off x="3886200" y="557497"/>
            <a:ext cx="1158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noProof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Thị trường Halal toàn cầu </a:t>
            </a:r>
            <a:r>
              <a:rPr lang="en-US" sz="4000" b="1" i="1" noProof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(tiếp 2/4)</a:t>
            </a:r>
            <a:endParaRPr lang="en-US" sz="3200" b="1" noProof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28CD1-3A1A-C9D5-8E67-190F3D546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99" y="1727579"/>
            <a:ext cx="5410201" cy="2817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B6557-1A88-BF40-AB73-5F4AF38D6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418" y="4757629"/>
            <a:ext cx="2772162" cy="2191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ED1C8D-6E68-2833-5972-48D3ED20D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170" y="7378955"/>
            <a:ext cx="5163430" cy="2722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DAFBC-798E-1D07-76EF-19A6358B7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1943100"/>
            <a:ext cx="103632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74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1508-EE1C-D343-899C-A7680560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E24EA-D430-9B50-02FB-6A5254595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7AEBB-755C-3016-EAF7-E2353F79E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"/>
            <a:ext cx="17366776" cy="10280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0CE0B1-97E7-8FC7-C6E6-936DEDC74DF7}"/>
              </a:ext>
            </a:extLst>
          </p:cNvPr>
          <p:cNvSpPr txBox="1"/>
          <p:nvPr/>
        </p:nvSpPr>
        <p:spPr>
          <a:xfrm>
            <a:off x="4800600" y="47136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6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Thị </a:t>
            </a:r>
            <a:r>
              <a:rPr lang="en-CA" sz="36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CA" sz="36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CA" sz="36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CA" sz="36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CA" sz="36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600" b="1" i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sz="3600" b="1" i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CA" sz="3600" b="1" i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3/4)</a:t>
            </a:r>
            <a:endParaRPr lang="en-CA" sz="3600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64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F495-1436-07D3-EC9B-81E2A1E0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82328"/>
            <a:ext cx="11049000" cy="1143000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Thị </a:t>
            </a:r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i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A" b="1" i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CA" b="1" i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4/4)</a:t>
            </a:r>
            <a:endParaRPr lang="en-CA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35E0A-5A31-55BA-C316-774DBCA69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52500"/>
            <a:ext cx="16459200" cy="9307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23EA06-4D05-47BA-F5DB-B533682AF5D7}"/>
              </a:ext>
            </a:extLst>
          </p:cNvPr>
          <p:cNvSpPr txBox="1"/>
          <p:nvPr/>
        </p:nvSpPr>
        <p:spPr>
          <a:xfrm>
            <a:off x="1257300" y="1225328"/>
            <a:ext cx="285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 thu </a:t>
            </a:r>
            <a:r>
              <a:rPr lang="en-C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C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C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C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C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C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C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3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flipV="1">
            <a:off x="9172983" y="3779195"/>
            <a:ext cx="8743906" cy="81413"/>
          </a:xfrm>
          <a:prstGeom prst="line">
            <a:avLst/>
          </a:prstGeom>
          <a:ln w="9525" cap="flat">
            <a:solidFill>
              <a:srgbClr val="1331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9133572" y="4914900"/>
            <a:ext cx="8991204" cy="0"/>
          </a:xfrm>
          <a:prstGeom prst="line">
            <a:avLst/>
          </a:prstGeom>
          <a:ln w="9525" cap="flat">
            <a:solidFill>
              <a:srgbClr val="1331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9155502" y="6057900"/>
            <a:ext cx="8991204" cy="0"/>
          </a:xfrm>
          <a:prstGeom prst="line">
            <a:avLst/>
          </a:prstGeom>
          <a:ln w="9525" cap="flat">
            <a:solidFill>
              <a:srgbClr val="1331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426147" y="3158044"/>
            <a:ext cx="6553200" cy="58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0"/>
              </a:lnSpc>
            </a:pP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Thị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Halal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82738" y="1792938"/>
            <a:ext cx="8663032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dirty="0">
                <a:solidFill>
                  <a:srgbClr val="13316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38F4043F-4798-FCFB-5713-D4BC60F7C502}"/>
              </a:ext>
            </a:extLst>
          </p:cNvPr>
          <p:cNvSpPr txBox="1"/>
          <p:nvPr/>
        </p:nvSpPr>
        <p:spPr>
          <a:xfrm>
            <a:off x="9426147" y="4179740"/>
            <a:ext cx="8172450" cy="586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0"/>
              </a:lnSpc>
            </a:pP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Chứng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Halal ở Canada 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AD158E39-EDD9-034A-A6CC-BEFD1DDD6D48}"/>
              </a:ext>
            </a:extLst>
          </p:cNvPr>
          <p:cNvSpPr txBox="1"/>
          <p:nvPr/>
        </p:nvSpPr>
        <p:spPr>
          <a:xfrm>
            <a:off x="9426147" y="5307751"/>
            <a:ext cx="8643995" cy="579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0"/>
              </a:lnSpc>
            </a:pP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 hướng tiêu dùng và thách thức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84FD77EC-A654-5252-4A21-EF0521572CE5}"/>
              </a:ext>
            </a:extLst>
          </p:cNvPr>
          <p:cNvSpPr/>
          <p:nvPr/>
        </p:nvSpPr>
        <p:spPr>
          <a:xfrm flipV="1">
            <a:off x="9133572" y="7124695"/>
            <a:ext cx="9051948" cy="3"/>
          </a:xfrm>
          <a:prstGeom prst="line">
            <a:avLst/>
          </a:prstGeom>
          <a:ln w="9525" cap="flat">
            <a:solidFill>
              <a:srgbClr val="1331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597D315A-42BC-1FDD-A3D0-CA1EB6222911}"/>
              </a:ext>
            </a:extLst>
          </p:cNvPr>
          <p:cNvSpPr txBox="1"/>
          <p:nvPr/>
        </p:nvSpPr>
        <p:spPr>
          <a:xfrm>
            <a:off x="9398484" y="6408443"/>
            <a:ext cx="8787036" cy="589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80"/>
              </a:lnSpc>
            </a:pP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Thị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b="1" dirty="0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1331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400" b="1" dirty="0">
              <a:solidFill>
                <a:srgbClr val="1331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989FF5BE-26B2-22D6-9E1C-220747782D19}"/>
              </a:ext>
            </a:extLst>
          </p:cNvPr>
          <p:cNvSpPr/>
          <p:nvPr/>
        </p:nvSpPr>
        <p:spPr>
          <a:xfrm>
            <a:off x="9254566" y="8277484"/>
            <a:ext cx="8991204" cy="0"/>
          </a:xfrm>
          <a:prstGeom prst="line">
            <a:avLst/>
          </a:prstGeom>
          <a:ln w="9525" cap="flat">
            <a:solidFill>
              <a:srgbClr val="1331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32453-4770-C4A4-FF3E-DE0195E02C0A}"/>
              </a:ext>
            </a:extLst>
          </p:cNvPr>
          <p:cNvSpPr txBox="1"/>
          <p:nvPr/>
        </p:nvSpPr>
        <p:spPr>
          <a:xfrm>
            <a:off x="9172983" y="7539776"/>
            <a:ext cx="49497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Halal Chicken Finds Mainstream Markets - Canadian Poultry Magazine">
            <a:extLst>
              <a:ext uri="{FF2B5EF4-FFF2-40B4-BE49-F238E27FC236}">
                <a16:creationId xmlns:a16="http://schemas.microsoft.com/office/drawing/2014/main" id="{C2129C57-CC2A-C5F1-367E-19A1D4A1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9" y="1324314"/>
            <a:ext cx="4551203" cy="299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ột khay gà nướng và rau thơm ngon trên mặt bàn bếp, sẵn sàng để thưởng thức">
            <a:extLst>
              <a:ext uri="{FF2B5EF4-FFF2-40B4-BE49-F238E27FC236}">
                <a16:creationId xmlns:a16="http://schemas.microsoft.com/office/drawing/2014/main" id="{307AF28C-8F5D-07C7-BC55-956B5D52A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362" y="4308913"/>
            <a:ext cx="4049550" cy="29804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7E55A2-E736-513F-B0CD-1EDA43BF31C2}"/>
              </a:ext>
            </a:extLst>
          </p:cNvPr>
          <p:cNvSpPr txBox="1"/>
          <p:nvPr/>
        </p:nvSpPr>
        <p:spPr>
          <a:xfrm>
            <a:off x="304800" y="9359812"/>
            <a:ext cx="807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https://safegroproject.com/</a:t>
            </a:r>
            <a:endParaRPr lang="en-CA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6839-A9FC-DC62-98EB-9A4606E6D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1D3E6BC-0298-095D-F4DF-0ECCA0095A94}"/>
              </a:ext>
            </a:extLst>
          </p:cNvPr>
          <p:cNvSpPr txBox="1"/>
          <p:nvPr/>
        </p:nvSpPr>
        <p:spPr>
          <a:xfrm>
            <a:off x="2209800" y="797651"/>
            <a:ext cx="1324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E2653-7694-E4AE-F069-9953F3175C7D}"/>
              </a:ext>
            </a:extLst>
          </p:cNvPr>
          <p:cNvSpPr txBox="1"/>
          <p:nvPr/>
        </p:nvSpPr>
        <p:spPr>
          <a:xfrm>
            <a:off x="1752600" y="2781300"/>
            <a:ext cx="152400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endParaRPr lang="en-US" sz="3200" dirty="0"/>
          </a:p>
          <a:p>
            <a:pPr>
              <a:lnSpc>
                <a:spcPct val="150000"/>
              </a:lnSpc>
              <a:buNone/>
            </a:pPr>
            <a:endParaRPr lang="en-US" sz="3200" dirty="0"/>
          </a:p>
          <a:p>
            <a:pPr>
              <a:lnSpc>
                <a:spcPct val="150000"/>
              </a:lnSpc>
              <a:buNone/>
            </a:pPr>
            <a:endParaRPr lang="en-US" sz="3200" dirty="0"/>
          </a:p>
          <a:p>
            <a:pPr>
              <a:lnSpc>
                <a:spcPct val="150000"/>
              </a:lnSpc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CE3D2E-1D3A-A45C-AAF8-DEAF8F18421E}"/>
              </a:ext>
            </a:extLst>
          </p:cNvPr>
          <p:cNvSpPr txBox="1"/>
          <p:nvPr/>
        </p:nvSpPr>
        <p:spPr>
          <a:xfrm>
            <a:off x="1763486" y="2367311"/>
            <a:ext cx="15229114" cy="5964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vi-VN" sz="3600" b="1" dirty="0">
                <a:latin typeface="+mj-lt"/>
              </a:rPr>
              <a:t>Ngành công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nghiệp Halal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Sôi động &amp; Phát triển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lĩnh vực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nhanh chóng với nền tảng vững chắc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tiêu dùng gắn kết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nhu cầu ngày càng tăng và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thay đổi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hỗ trợ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tạo điều kiện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sự tăng trưởng của thị trường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sản phẩm &amp; dịch vụ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phạm vi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ngoài các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truyền thống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Thách thức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phân mảnh chứng nhận, tính toàn vẹn của chuỗi cung ứng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hội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phức tạp có thể phát triển mạnh trong thị trường năng động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alal Party Food Platter Ideas to Wow Your Guests in Perth">
            <a:extLst>
              <a:ext uri="{FF2B5EF4-FFF2-40B4-BE49-F238E27FC236}">
                <a16:creationId xmlns:a16="http://schemas.microsoft.com/office/drawing/2014/main" id="{2953A889-39D2-D98D-D4A1-7493789CF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5ED4-E232-E9FB-C25F-8F5737B6E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6A8FBB-D683-BEF6-17D9-C92D6D2138F3}"/>
              </a:ext>
            </a:extLst>
          </p:cNvPr>
          <p:cNvSpPr txBox="1"/>
          <p:nvPr/>
        </p:nvSpPr>
        <p:spPr>
          <a:xfrm>
            <a:off x="928914" y="2857500"/>
            <a:ext cx="152400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endParaRPr lang="en-US" sz="3200" dirty="0"/>
          </a:p>
          <a:p>
            <a:pPr>
              <a:lnSpc>
                <a:spcPct val="150000"/>
              </a:lnSpc>
              <a:buNone/>
            </a:pPr>
            <a:endParaRPr lang="en-US" sz="3200" dirty="0"/>
          </a:p>
          <a:p>
            <a:pPr>
              <a:lnSpc>
                <a:spcPct val="150000"/>
              </a:lnSpc>
              <a:buNone/>
            </a:pPr>
            <a:endParaRPr lang="en-US" sz="3200" dirty="0"/>
          </a:p>
          <a:p>
            <a:pPr>
              <a:lnSpc>
                <a:spcPct val="150000"/>
              </a:lnSpc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Halal Party Food Platter Ideas to Wow Your Guests in Perth">
            <a:extLst>
              <a:ext uri="{FF2B5EF4-FFF2-40B4-BE49-F238E27FC236}">
                <a16:creationId xmlns:a16="http://schemas.microsoft.com/office/drawing/2014/main" id="{7B1EB5ED-AF68-3ADA-4BAA-1A1FB51365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Halal Party Food Platter Ideas to Wow Your Guests in Perth">
            <a:extLst>
              <a:ext uri="{FF2B5EF4-FFF2-40B4-BE49-F238E27FC236}">
                <a16:creationId xmlns:a16="http://schemas.microsoft.com/office/drawing/2014/main" id="{E4E44C4B-0B6E-2C68-1EF6-833E710A55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915F85-A72C-F4A4-2D62-2130857B7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81101"/>
            <a:ext cx="15240000" cy="792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E512EC-46DD-5590-59E4-EBD4E03A55A0}"/>
              </a:ext>
            </a:extLst>
          </p:cNvPr>
          <p:cNvSpPr txBox="1"/>
          <p:nvPr/>
        </p:nvSpPr>
        <p:spPr>
          <a:xfrm>
            <a:off x="3429000" y="426701"/>
            <a:ext cx="9833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qr code with black dots&#10;&#10;AI-generated content may be incorrect.">
            <a:extLst>
              <a:ext uri="{FF2B5EF4-FFF2-40B4-BE49-F238E27FC236}">
                <a16:creationId xmlns:a16="http://schemas.microsoft.com/office/drawing/2014/main" id="{0743E494-8CF3-0CAC-DB1F-A24E9D9E0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325" y="8789137"/>
            <a:ext cx="1828800" cy="14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4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C5AB-474E-423E-B3DD-87AB471D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419100"/>
            <a:ext cx="6253594" cy="1569245"/>
          </a:xfrm>
        </p:spPr>
        <p:txBody>
          <a:bodyPr>
            <a:normAutofit/>
          </a:bodyPr>
          <a:lstStyle/>
          <a:p>
            <a:r>
              <a:rPr lang="en-CA" dirty="0" err="1"/>
              <a:t>Môi</a:t>
            </a:r>
            <a:r>
              <a:rPr lang="en-CA" dirty="0"/>
              <a:t> </a:t>
            </a:r>
            <a:r>
              <a:rPr lang="en-CA" dirty="0" err="1"/>
              <a:t>trường</a:t>
            </a:r>
            <a:r>
              <a:rPr lang="en-CA" dirty="0"/>
              <a:t> </a:t>
            </a:r>
            <a:r>
              <a:rPr lang="en-CA" dirty="0" err="1"/>
              <a:t>thực</a:t>
            </a:r>
            <a:r>
              <a:rPr lang="en-CA" dirty="0"/>
              <a:t> </a:t>
            </a:r>
            <a:r>
              <a:rPr lang="en-CA" dirty="0" err="1"/>
              <a:t>phẩm</a:t>
            </a:r>
            <a:endParaRPr lang="en-CA" dirty="0"/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D4A50103-8297-4FFC-8ADA-43C9C3AB18C5}"/>
              </a:ext>
            </a:extLst>
          </p:cNvPr>
          <p:cNvGraphicFramePr>
            <a:graphicFrameLocks noGrp="1" noChangeAspect="1"/>
          </p:cNvGraphicFramePr>
          <p:nvPr>
            <p:ph type="pic" idx="13"/>
            <p:extLst>
              <p:ext uri="{D42A27DB-BD31-4B8C-83A1-F6EECF244321}">
                <p14:modId xmlns:p14="http://schemas.microsoft.com/office/powerpoint/2010/main" val="2912111190"/>
              </p:ext>
            </p:extLst>
          </p:nvPr>
        </p:nvGraphicFramePr>
        <p:xfrm>
          <a:off x="3352800" y="245165"/>
          <a:ext cx="12039600" cy="10041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945374" imgH="7951216" progId="Visio.Drawing.11">
                  <p:embed/>
                </p:oleObj>
              </mc:Choice>
              <mc:Fallback>
                <p:oleObj name="Visio" r:id="rId3" imgW="7945374" imgH="7951216" progId="Visio.Drawing.11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D4A50103-8297-4FFC-8ADA-43C9C3AB18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45165"/>
                        <a:ext cx="12039600" cy="10041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652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7B865AD-E695-4152-99B5-03E450C07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76600" y="192884"/>
            <a:ext cx="1023223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CA" sz="4200" dirty="0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CA" sz="4200" dirty="0" err="1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CA" sz="4200" dirty="0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200" dirty="0" err="1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CA" sz="4200" dirty="0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200" dirty="0" err="1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CA" sz="4200" dirty="0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4200" dirty="0" err="1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CA" sz="4200" dirty="0">
                <a:solidFill>
                  <a:srgbClr val="1F35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Canada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1FFDD63B-2A83-4BB6-8759-F3D31956FDAE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485900"/>
            <a:ext cx="17297400" cy="8608216"/>
            <a:chOff x="323850" y="1125538"/>
            <a:chExt cx="8569325" cy="4468812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34B11E3B-8601-418D-BF47-013F079ED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4" t="21463" r="13818" b="62804"/>
            <a:stretch>
              <a:fillRect/>
            </a:stretch>
          </p:blipFill>
          <p:spPr bwMode="auto">
            <a:xfrm>
              <a:off x="3419475" y="4725988"/>
              <a:ext cx="5437188" cy="86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4F80598E-2827-4C2F-A7CC-D7372A863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4" t="21463" r="13818" b="62804"/>
            <a:stretch>
              <a:fillRect/>
            </a:stretch>
          </p:blipFill>
          <p:spPr bwMode="auto">
            <a:xfrm>
              <a:off x="3419475" y="2397125"/>
              <a:ext cx="5437188" cy="86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3DFE6C6D-CDBF-41B0-85BA-1C458D513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4" t="21463" r="13818" b="62804"/>
            <a:stretch>
              <a:fillRect/>
            </a:stretch>
          </p:blipFill>
          <p:spPr bwMode="auto">
            <a:xfrm>
              <a:off x="3419475" y="1125538"/>
              <a:ext cx="5437188" cy="86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3A99D790-1CA1-49EE-AFB9-2DC14858F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4" t="21463" r="13818" b="62804"/>
            <a:stretch>
              <a:fillRect/>
            </a:stretch>
          </p:blipFill>
          <p:spPr bwMode="auto">
            <a:xfrm>
              <a:off x="3400425" y="3560763"/>
              <a:ext cx="5492750" cy="86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10565432-BD3D-4D06-89B6-FBF38AC95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850" y="2427288"/>
              <a:ext cx="2232025" cy="1871662"/>
              <a:chOff x="431" y="1707"/>
              <a:chExt cx="1406" cy="1179"/>
            </a:xfrm>
          </p:grpSpPr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8E03082-F26F-4156-AEFD-9F411B551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" y="1707"/>
                <a:ext cx="1406" cy="1179"/>
              </a:xfrm>
              <a:prstGeom prst="rect">
                <a:avLst/>
              </a:prstGeom>
              <a:noFill/>
              <a:ln w="38100" cap="sq">
                <a:solidFill>
                  <a:srgbClr val="CC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pic>
            <p:nvPicPr>
              <p:cNvPr id="18" name="Picture 9">
                <a:extLst>
                  <a:ext uri="{FF2B5EF4-FFF2-40B4-BE49-F238E27FC236}">
                    <a16:creationId xmlns:a16="http://schemas.microsoft.com/office/drawing/2014/main" id="{A9376F62-6903-41DA-A5C7-1C5E66EF69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" y="1842"/>
                <a:ext cx="1168" cy="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10">
                <a:extLst>
                  <a:ext uri="{FF2B5EF4-FFF2-40B4-BE49-F238E27FC236}">
                    <a16:creationId xmlns:a16="http://schemas.microsoft.com/office/drawing/2014/main" id="{08A21108-AF23-4206-9011-0829E0AF1D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7" y="2341"/>
                <a:ext cx="108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CA" sz="2700" b="1" dirty="0">
                    <a:solidFill>
                      <a:schemeClr val="tx2"/>
                    </a:solidFill>
                    <a:ea typeface="ＭＳ Ｐゴシック" charset="-128"/>
                  </a:rPr>
                  <a:t>Food Safety Roles</a:t>
                </a:r>
              </a:p>
            </p:txBody>
          </p:sp>
        </p:grpSp>
        <p:cxnSp>
          <p:nvCxnSpPr>
            <p:cNvPr id="13" name="AutoShape 11">
              <a:extLst>
                <a:ext uri="{FF2B5EF4-FFF2-40B4-BE49-F238E27FC236}">
                  <a16:creationId xmlns:a16="http://schemas.microsoft.com/office/drawing/2014/main" id="{3A7D27C7-A258-472B-A0DD-9A902A1FD07C}"/>
                </a:ext>
              </a:extLst>
            </p:cNvPr>
            <p:cNvCxnSpPr>
              <a:cxnSpLocks noChangeShapeType="1"/>
              <a:stCxn id="17" idx="3"/>
            </p:cNvCxnSpPr>
            <p:nvPr/>
          </p:nvCxnSpPr>
          <p:spPr bwMode="auto">
            <a:xfrm>
              <a:off x="2574925" y="3363913"/>
              <a:ext cx="844550" cy="1797050"/>
            </a:xfrm>
            <a:prstGeom prst="bentConnector3">
              <a:avLst>
                <a:gd name="adj1" fmla="val 48870"/>
              </a:avLst>
            </a:prstGeom>
            <a:noFill/>
            <a:ln w="38100" cap="sq">
              <a:solidFill>
                <a:srgbClr val="CC0000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2">
              <a:extLst>
                <a:ext uri="{FF2B5EF4-FFF2-40B4-BE49-F238E27FC236}">
                  <a16:creationId xmlns:a16="http://schemas.microsoft.com/office/drawing/2014/main" id="{6C7C6DE7-D39D-474A-953B-8219553408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55875" y="3363913"/>
              <a:ext cx="866775" cy="631825"/>
            </a:xfrm>
            <a:prstGeom prst="bentConnector3">
              <a:avLst>
                <a:gd name="adj1" fmla="val 48903"/>
              </a:avLst>
            </a:prstGeom>
            <a:noFill/>
            <a:ln w="38100" cap="sq">
              <a:solidFill>
                <a:srgbClr val="CC0000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3">
              <a:extLst>
                <a:ext uri="{FF2B5EF4-FFF2-40B4-BE49-F238E27FC236}">
                  <a16:creationId xmlns:a16="http://schemas.microsoft.com/office/drawing/2014/main" id="{3D586265-3F86-4CF9-BE95-5633CE420EFE}"/>
                </a:ext>
              </a:extLst>
            </p:cNvPr>
            <p:cNvCxnSpPr>
              <a:cxnSpLocks noChangeShapeType="1"/>
              <a:stCxn id="17" idx="3"/>
            </p:cNvCxnSpPr>
            <p:nvPr/>
          </p:nvCxnSpPr>
          <p:spPr bwMode="auto">
            <a:xfrm flipV="1">
              <a:off x="2574925" y="2832100"/>
              <a:ext cx="844550" cy="531813"/>
            </a:xfrm>
            <a:prstGeom prst="bentConnector3">
              <a:avLst>
                <a:gd name="adj1" fmla="val 48870"/>
              </a:avLst>
            </a:prstGeom>
            <a:noFill/>
            <a:ln w="38100" cap="sq">
              <a:solidFill>
                <a:srgbClr val="CC0000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4">
              <a:extLst>
                <a:ext uri="{FF2B5EF4-FFF2-40B4-BE49-F238E27FC236}">
                  <a16:creationId xmlns:a16="http://schemas.microsoft.com/office/drawing/2014/main" id="{00CD4FCE-B40A-43A6-90F2-C5AAEC7788DF}"/>
                </a:ext>
              </a:extLst>
            </p:cNvPr>
            <p:cNvCxnSpPr>
              <a:cxnSpLocks noChangeShapeType="1"/>
              <a:stCxn id="17" idx="3"/>
            </p:cNvCxnSpPr>
            <p:nvPr/>
          </p:nvCxnSpPr>
          <p:spPr bwMode="auto">
            <a:xfrm flipV="1">
              <a:off x="2574925" y="1560513"/>
              <a:ext cx="844550" cy="1803400"/>
            </a:xfrm>
            <a:prstGeom prst="bentConnector3">
              <a:avLst>
                <a:gd name="adj1" fmla="val 48870"/>
              </a:avLst>
            </a:prstGeom>
            <a:noFill/>
            <a:ln w="38100" cap="sq">
              <a:solidFill>
                <a:srgbClr val="CC0000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6441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F4BF-0E1A-EFA1-37D5-BCDF999B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43" y="190500"/>
            <a:ext cx="16230600" cy="754062"/>
          </a:xfrm>
        </p:spPr>
        <p:txBody>
          <a:bodyPr>
            <a:noAutofit/>
          </a:bodyPr>
          <a:lstStyle/>
          <a:p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CA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C3104-97F5-10BE-045D-A16F30F37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6848"/>
            <a:ext cx="17678400" cy="95601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CA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CA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CA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100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halal.</a:t>
            </a:r>
          </a:p>
          <a:p>
            <a:pPr marL="457200" lvl="1" indent="0">
              <a:buNone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(Haram)</a:t>
            </a:r>
            <a:endParaRPr lang="en-CA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(</a:t>
            </a:r>
            <a:r>
              <a:rPr lang="en-US" sz="3100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Dhabihah</a:t>
            </a:r>
            <a:r>
              <a:rPr lang="en-US" sz="31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A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(</a:t>
            </a:r>
            <a:r>
              <a:rPr lang="en-CA" sz="2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tasmiya</a:t>
            </a: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C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CA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shahada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Thánh Allah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</a:t>
            </a:r>
            <a:endParaRPr lang="en-CA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Tuân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Kinh Qur’an.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8604F-0232-870B-D864-BF0A825BF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742" y="2247900"/>
            <a:ext cx="600705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halal food market&#10;&#10;AI-generated content may be incorrect.">
            <a:extLst>
              <a:ext uri="{FF2B5EF4-FFF2-40B4-BE49-F238E27FC236}">
                <a16:creationId xmlns:a16="http://schemas.microsoft.com/office/drawing/2014/main" id="{693AEF4E-F3FD-D5B0-2912-960081D62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43100"/>
            <a:ext cx="16230600" cy="76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5AA6A9-67D8-D580-703D-7E2A30BBAFB9}"/>
              </a:ext>
            </a:extLst>
          </p:cNvPr>
          <p:cNvSpPr txBox="1"/>
          <p:nvPr/>
        </p:nvSpPr>
        <p:spPr>
          <a:xfrm>
            <a:off x="2274104" y="807303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Thị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(1/5)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45398-11DE-BC9D-10E9-5043A06E192F}"/>
              </a:ext>
            </a:extLst>
          </p:cNvPr>
          <p:cNvSpPr txBox="1"/>
          <p:nvPr/>
        </p:nvSpPr>
        <p:spPr>
          <a:xfrm>
            <a:off x="2939648" y="2324100"/>
            <a:ext cx="1240870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tx2"/>
                </a:solidFill>
              </a:rPr>
              <a:t>Thị trường được dự báo sẽ tăng trưởng với tốc độ tăng trưởng kép hàng năm (CAGR) là 9,0%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B47BCD-0FB0-6EAE-6650-C2A89A5D2B9D}"/>
              </a:ext>
            </a:extLst>
          </p:cNvPr>
          <p:cNvSpPr txBox="1"/>
          <p:nvPr/>
        </p:nvSpPr>
        <p:spPr>
          <a:xfrm>
            <a:off x="11582400" y="39243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Nghìn</a:t>
            </a:r>
            <a:r>
              <a:rPr lang="en-US" dirty="0"/>
              <a:t> </a:t>
            </a:r>
            <a:r>
              <a:rPr lang="en-US" dirty="0" err="1"/>
              <a:t>tỷ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E10D8-D526-C8EC-730A-308CC43EE121}"/>
              </a:ext>
            </a:extLst>
          </p:cNvPr>
          <p:cNvSpPr txBox="1"/>
          <p:nvPr/>
        </p:nvSpPr>
        <p:spPr>
          <a:xfrm>
            <a:off x="5331375" y="4869477"/>
            <a:ext cx="389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2,71 </a:t>
            </a:r>
            <a:r>
              <a:rPr lang="en-US" sz="3600" b="1" dirty="0" err="1">
                <a:solidFill>
                  <a:schemeClr val="tx2"/>
                </a:solidFill>
              </a:rPr>
              <a:t>nghìn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tỷ</a:t>
            </a:r>
            <a:r>
              <a:rPr lang="en-US" sz="3600" b="1" dirty="0">
                <a:solidFill>
                  <a:schemeClr val="tx2"/>
                </a:solidFill>
              </a:rPr>
              <a:t> USD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9E8C1-5A6C-296C-7E4F-08D9A1CB1A0A}"/>
              </a:ext>
            </a:extLst>
          </p:cNvPr>
          <p:cNvSpPr txBox="1"/>
          <p:nvPr/>
        </p:nvSpPr>
        <p:spPr>
          <a:xfrm>
            <a:off x="5181600" y="5448300"/>
            <a:ext cx="3962400" cy="60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70035-DDA6-4CF1-32E3-B258CAEE018D}"/>
              </a:ext>
            </a:extLst>
          </p:cNvPr>
          <p:cNvSpPr txBox="1"/>
          <p:nvPr/>
        </p:nvSpPr>
        <p:spPr>
          <a:xfrm>
            <a:off x="9674077" y="3598333"/>
            <a:ext cx="38166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5,91 </a:t>
            </a:r>
            <a:r>
              <a:rPr lang="en-US" sz="3600" b="1" dirty="0" err="1">
                <a:solidFill>
                  <a:srgbClr val="FFC000"/>
                </a:solidFill>
              </a:rPr>
              <a:t>nghìn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tỷ</a:t>
            </a:r>
            <a:r>
              <a:rPr lang="en-US" sz="3600" b="1" dirty="0">
                <a:solidFill>
                  <a:srgbClr val="FFC000"/>
                </a:solidFill>
              </a:rPr>
              <a:t> USD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0B299-1F0A-F830-9F50-66DF92DBC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38300"/>
            <a:ext cx="16383000" cy="81812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C6749-F8CE-5E26-938E-E430FCA3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648DE30-39F7-BB6D-7EA0-FA664D796034}"/>
              </a:ext>
            </a:extLst>
          </p:cNvPr>
          <p:cNvSpPr txBox="1"/>
          <p:nvPr/>
        </p:nvSpPr>
        <p:spPr>
          <a:xfrm>
            <a:off x="2819400" y="291701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Thị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5F973-028E-4998-B501-8C37CB4BDA23}"/>
              </a:ext>
            </a:extLst>
          </p:cNvPr>
          <p:cNvSpPr txBox="1"/>
          <p:nvPr/>
        </p:nvSpPr>
        <p:spPr>
          <a:xfrm>
            <a:off x="5768161" y="1556961"/>
            <a:ext cx="6804836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C9740-2931-25D6-A1D5-AA79CF159CDE}"/>
              </a:ext>
            </a:extLst>
          </p:cNvPr>
          <p:cNvSpPr txBox="1"/>
          <p:nvPr/>
        </p:nvSpPr>
        <p:spPr>
          <a:xfrm>
            <a:off x="1230630" y="2628900"/>
            <a:ext cx="7079917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📈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Quy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trưởng ổn định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bền vững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Được thúc đẩy bởi sự gia tăng dân số Hồi giáo và nhận thức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60F91-655E-90F2-6D65-1A32AC5F7654}"/>
              </a:ext>
            </a:extLst>
          </p:cNvPr>
          <p:cNvSpPr txBox="1"/>
          <p:nvPr/>
        </p:nvSpPr>
        <p:spPr>
          <a:xfrm>
            <a:off x="1215568" y="4347610"/>
            <a:ext cx="7065387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🛍️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D7B7C-B508-06F1-F92D-7EF22F5A9069}"/>
              </a:ext>
            </a:extLst>
          </p:cNvPr>
          <p:cNvSpPr txBox="1"/>
          <p:nvPr/>
        </p:nvSpPr>
        <p:spPr>
          <a:xfrm>
            <a:off x="1230630" y="7824740"/>
            <a:ext cx="730376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🏭 Cạnh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SX Halal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Cạnh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FA02F-EAC6-8112-F881-8FC4AD97C6ED}"/>
              </a:ext>
            </a:extLst>
          </p:cNvPr>
          <p:cNvSpPr txBox="1"/>
          <p:nvPr/>
        </p:nvSpPr>
        <p:spPr>
          <a:xfrm>
            <a:off x="9977445" y="3217954"/>
            <a:ext cx="7079924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🚀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Triển vọng tương lai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trưởng bền vững, quy định chuẩn hóa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cơ hội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1A897-F576-9E86-ACA1-BAD13B74110D}"/>
              </a:ext>
            </a:extLst>
          </p:cNvPr>
          <p:cNvSpPr txBox="1"/>
          <p:nvPr/>
        </p:nvSpPr>
        <p:spPr>
          <a:xfrm>
            <a:off x="1215568" y="6101564"/>
            <a:ext cx="70508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💻 Tiến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1A74D9-E743-B17B-D25C-D47E69BC8B26}"/>
              </a:ext>
            </a:extLst>
          </p:cNvPr>
          <p:cNvSpPr txBox="1"/>
          <p:nvPr/>
        </p:nvSpPr>
        <p:spPr>
          <a:xfrm>
            <a:off x="9992508" y="4983420"/>
            <a:ext cx="707992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🌍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 hướng địa lý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Nhu cầu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phương Tây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Halal có sức hấp dẫn toàn cầu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4458C-F50B-3AD4-19E8-666AE8B60515}"/>
              </a:ext>
            </a:extLst>
          </p:cNvPr>
          <p:cNvSpPr txBox="1"/>
          <p:nvPr/>
        </p:nvSpPr>
        <p:spPr>
          <a:xfrm>
            <a:off x="9992508" y="6857547"/>
            <a:ext cx="7296504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>
              <a:defRPr sz="2000" b="1">
                <a:solidFill>
                  <a:srgbClr val="003366"/>
                </a:solidFill>
              </a:defRPr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⚖️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Thách thức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Cơ hội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 thủ nghiêm ngặt và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nhận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/>
            </a:pPr>
            <a:r>
              <a:rPr 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Cơ hội trong lĩnh vực chứng nhận và hậu cần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36718B-4233-2B91-9201-E801357AC883}"/>
              </a:ext>
            </a:extLst>
          </p:cNvPr>
          <p:cNvCxnSpPr/>
          <p:nvPr/>
        </p:nvCxnSpPr>
        <p:spPr>
          <a:xfrm>
            <a:off x="685800" y="15569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09EA93-4B9B-38A6-FF37-45FD483350E3}"/>
              </a:ext>
            </a:extLst>
          </p:cNvPr>
          <p:cNvCxnSpPr>
            <a:cxnSpLocks/>
          </p:cNvCxnSpPr>
          <p:nvPr/>
        </p:nvCxnSpPr>
        <p:spPr>
          <a:xfrm flipH="1">
            <a:off x="609600" y="1824726"/>
            <a:ext cx="5334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80DA7EC-CDD5-49C9-7CDD-C925AE5619A2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17057369" y="3833507"/>
            <a:ext cx="613232" cy="12311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10E053-CF2E-411A-4662-699DEC6934E1}"/>
              </a:ext>
            </a:extLst>
          </p:cNvPr>
          <p:cNvCxnSpPr>
            <a:cxnSpLocks/>
          </p:cNvCxnSpPr>
          <p:nvPr/>
        </p:nvCxnSpPr>
        <p:spPr>
          <a:xfrm flipH="1">
            <a:off x="12573000" y="1824726"/>
            <a:ext cx="5105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CE91C6-E62F-61D1-351E-98B342AECC6C}"/>
              </a:ext>
            </a:extLst>
          </p:cNvPr>
          <p:cNvCxnSpPr>
            <a:cxnSpLocks/>
          </p:cNvCxnSpPr>
          <p:nvPr/>
        </p:nvCxnSpPr>
        <p:spPr>
          <a:xfrm flipV="1">
            <a:off x="609600" y="1824726"/>
            <a:ext cx="0" cy="664630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A5C2EA-DF4C-7621-AF1D-2E35EB3132DC}"/>
              </a:ext>
            </a:extLst>
          </p:cNvPr>
          <p:cNvCxnSpPr>
            <a:cxnSpLocks/>
          </p:cNvCxnSpPr>
          <p:nvPr/>
        </p:nvCxnSpPr>
        <p:spPr>
          <a:xfrm flipH="1">
            <a:off x="17057369" y="5824938"/>
            <a:ext cx="6132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78B660-4AC7-E8D4-2911-94F2CEC4067B}"/>
              </a:ext>
            </a:extLst>
          </p:cNvPr>
          <p:cNvCxnSpPr>
            <a:cxnSpLocks/>
          </p:cNvCxnSpPr>
          <p:nvPr/>
        </p:nvCxnSpPr>
        <p:spPr>
          <a:xfrm flipH="1">
            <a:off x="17057369" y="7548114"/>
            <a:ext cx="6132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19956E-3BBD-6A7A-2E0E-AE94050E182B}"/>
              </a:ext>
            </a:extLst>
          </p:cNvPr>
          <p:cNvCxnSpPr>
            <a:cxnSpLocks/>
          </p:cNvCxnSpPr>
          <p:nvPr/>
        </p:nvCxnSpPr>
        <p:spPr>
          <a:xfrm flipH="1">
            <a:off x="602336" y="3217954"/>
            <a:ext cx="6132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7A43FA-DFB8-E228-BA63-35C87EC60829}"/>
              </a:ext>
            </a:extLst>
          </p:cNvPr>
          <p:cNvCxnSpPr>
            <a:cxnSpLocks/>
          </p:cNvCxnSpPr>
          <p:nvPr/>
        </p:nvCxnSpPr>
        <p:spPr>
          <a:xfrm flipH="1">
            <a:off x="602336" y="4985234"/>
            <a:ext cx="6132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127F67-8C99-43D0-1A2B-DD00AD2F0B8F}"/>
              </a:ext>
            </a:extLst>
          </p:cNvPr>
          <p:cNvCxnSpPr>
            <a:cxnSpLocks/>
          </p:cNvCxnSpPr>
          <p:nvPr/>
        </p:nvCxnSpPr>
        <p:spPr>
          <a:xfrm flipH="1">
            <a:off x="602336" y="6743700"/>
            <a:ext cx="6168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C88ED8C-F0B0-BF09-8F50-38B192DEAD03}"/>
              </a:ext>
            </a:extLst>
          </p:cNvPr>
          <p:cNvCxnSpPr>
            <a:cxnSpLocks/>
          </p:cNvCxnSpPr>
          <p:nvPr/>
        </p:nvCxnSpPr>
        <p:spPr>
          <a:xfrm flipH="1">
            <a:off x="609600" y="8479501"/>
            <a:ext cx="6132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005D7C7-7E84-CB6C-A798-7E8DED27A3A0}"/>
              </a:ext>
            </a:extLst>
          </p:cNvPr>
          <p:cNvCxnSpPr>
            <a:cxnSpLocks/>
          </p:cNvCxnSpPr>
          <p:nvPr/>
        </p:nvCxnSpPr>
        <p:spPr>
          <a:xfrm flipH="1">
            <a:off x="17678399" y="1824726"/>
            <a:ext cx="7265" cy="57714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129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FCE510-65B2-ADEF-033A-D61E439DBB22}"/>
              </a:ext>
            </a:extLst>
          </p:cNvPr>
          <p:cNvSpPr txBox="1"/>
          <p:nvPr/>
        </p:nvSpPr>
        <p:spPr>
          <a:xfrm>
            <a:off x="0" y="377677"/>
            <a:ext cx="876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Thị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15BB8-38C8-7DFC-1ABC-5D49D0BF351D}"/>
              </a:ext>
            </a:extLst>
          </p:cNvPr>
          <p:cNvSpPr txBox="1"/>
          <p:nvPr/>
        </p:nvSpPr>
        <p:spPr>
          <a:xfrm>
            <a:off x="609600" y="1950303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tổng quan về thị trường Halal tại Canada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D9741-C81A-91DC-FC23-AA6F9CB5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98211"/>
            <a:ext cx="4267200" cy="19889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5A1BEC-8F79-C1F3-4931-C5BCB8FB9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188180"/>
              </p:ext>
            </p:extLst>
          </p:nvPr>
        </p:nvGraphicFramePr>
        <p:xfrm>
          <a:off x="5105400" y="1950302"/>
          <a:ext cx="12573000" cy="7393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6500">
                  <a:extLst>
                    <a:ext uri="{9D8B030D-6E8A-4147-A177-3AD203B41FA5}">
                      <a16:colId xmlns:a16="http://schemas.microsoft.com/office/drawing/2014/main" val="102286989"/>
                    </a:ext>
                  </a:extLst>
                </a:gridCol>
                <a:gridCol w="6286500">
                  <a:extLst>
                    <a:ext uri="{9D8B030D-6E8A-4147-A177-3AD203B41FA5}">
                      <a16:colId xmlns:a16="http://schemas.microsoft.com/office/drawing/2014/main" val="2231259750"/>
                    </a:ext>
                  </a:extLst>
                </a:gridCol>
              </a:tblGrid>
              <a:tr h="602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06" marR="6850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06" marR="68506" marT="0" marB="0"/>
                </a:tc>
                <a:extLst>
                  <a:ext uri="{0D108BD9-81ED-4DB2-BD59-A6C34878D82A}">
                    <a16:rowId xmlns:a16="http://schemas.microsoft.com/office/drawing/2014/main" val="3706547347"/>
                  </a:ext>
                </a:extLst>
              </a:tr>
              <a:tr h="26312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ngách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-&gt;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Canada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06" marR="6850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1991: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250.000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2025: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2,2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4%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Thương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mại</a:t>
                      </a:r>
                      <a:endParaRPr lang="en-US" sz="20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Aft>
                          <a:spcPts val="80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Halal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06" marR="68506" marT="0" marB="0"/>
                </a:tc>
                <a:extLst>
                  <a:ext uri="{0D108BD9-81ED-4DB2-BD59-A6C34878D82A}">
                    <a16:rowId xmlns:a16="http://schemas.microsoft.com/office/drawing/2014/main" val="965094553"/>
                  </a:ext>
                </a:extLst>
              </a:tr>
              <a:tr h="28313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Halal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→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06" marR="6850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1.000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Canada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Facebook)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Halal</a:t>
                      </a:r>
                      <a:endParaRPr lang="en-US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06" marR="68506" marT="0" marB="0"/>
                </a:tc>
                <a:extLst>
                  <a:ext uri="{0D108BD9-81ED-4DB2-BD59-A6C34878D82A}">
                    <a16:rowId xmlns:a16="http://schemas.microsoft.com/office/drawing/2014/main" val="1548300835"/>
                  </a:ext>
                </a:extLst>
              </a:tr>
              <a:tr h="132893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(Takeaway)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Canada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thoa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06" marR="685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449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89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51D24-3868-F857-7449-B92E89161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1A2BBF1-DF08-5AF4-1B6F-941085C66375}"/>
              </a:ext>
            </a:extLst>
          </p:cNvPr>
          <p:cNvSpPr txBox="1"/>
          <p:nvPr/>
        </p:nvSpPr>
        <p:spPr>
          <a:xfrm>
            <a:off x="2274104" y="807303"/>
            <a:ext cx="1318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Thị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Halal 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4/5)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BEDC992-8051-B589-7C7F-A554F0539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6267"/>
              </p:ext>
            </p:extLst>
          </p:nvPr>
        </p:nvGraphicFramePr>
        <p:xfrm>
          <a:off x="1219201" y="2581530"/>
          <a:ext cx="16078199" cy="57562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89551">
                  <a:extLst>
                    <a:ext uri="{9D8B030D-6E8A-4147-A177-3AD203B41FA5}">
                      <a16:colId xmlns:a16="http://schemas.microsoft.com/office/drawing/2014/main" val="1796783191"/>
                    </a:ext>
                  </a:extLst>
                </a:gridCol>
                <a:gridCol w="1869558">
                  <a:extLst>
                    <a:ext uri="{9D8B030D-6E8A-4147-A177-3AD203B41FA5}">
                      <a16:colId xmlns:a16="http://schemas.microsoft.com/office/drawing/2014/main" val="381556538"/>
                    </a:ext>
                  </a:extLst>
                </a:gridCol>
                <a:gridCol w="1495646">
                  <a:extLst>
                    <a:ext uri="{9D8B030D-6E8A-4147-A177-3AD203B41FA5}">
                      <a16:colId xmlns:a16="http://schemas.microsoft.com/office/drawing/2014/main" val="1595225027"/>
                    </a:ext>
                  </a:extLst>
                </a:gridCol>
                <a:gridCol w="9123444">
                  <a:extLst>
                    <a:ext uri="{9D8B030D-6E8A-4147-A177-3AD203B41FA5}">
                      <a16:colId xmlns:a16="http://schemas.microsoft.com/office/drawing/2014/main" val="3971763586"/>
                    </a:ext>
                  </a:extLst>
                </a:gridCol>
              </a:tblGrid>
              <a:tr h="925365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63500" marB="635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63500" marB="635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63500" marB="635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63500" marB="635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412755"/>
                  </a:ext>
                </a:extLst>
              </a:tr>
              <a:tr h="140800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Canada</a:t>
                      </a:r>
                      <a:endParaRPr lang="en-US" sz="2000" b="0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$2,6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CAD</a:t>
                      </a:r>
                      <a:endParaRPr lang="en-US" sz="2000" b="0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2000" b="0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 Halal Times (03/4/2025). “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Canada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?”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i="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https://www.halaltimes.com/how-has-canadas-halal-food-space-evolved/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433023"/>
                  </a:ext>
                </a:extLst>
              </a:tr>
              <a:tr h="159604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hị trường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Canada</a:t>
                      </a:r>
                      <a:endParaRPr lang="en-US" sz="2000" b="0" i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&gt;$4,39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USD</a:t>
                      </a:r>
                      <a:endParaRPr lang="en-US" sz="2000" b="0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en-US" sz="2000" b="0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Canadian Halal Bureau (26/5/2025). “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Halal”.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i="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4"/>
                        </a:rPr>
                        <a:t>https://halalbureau.ca/halal-market-statistics/</a:t>
                      </a:r>
                      <a:endParaRPr lang="en-US" sz="2000" b="0" i="0" u="sng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Thị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Canada,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2029. </a:t>
                      </a:r>
                      <a:r>
                        <a:rPr lang="en-US" sz="2000" b="0" i="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5"/>
                        </a:rPr>
                        <a:t>https://www.bonafideresearch.com/product/6208299418/canada-halal-food-and-beverages-market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454765"/>
                  </a:ext>
                </a:extLst>
              </a:tr>
              <a:tr h="179731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vi-VN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 trường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b="0" i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b="0" i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$2.71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tỷ</a:t>
                      </a: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USD</a:t>
                      </a:r>
                      <a:endParaRPr lang="en-US" sz="2000" b="0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en-US" sz="2000" b="0" i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US" sz="2000" b="0" i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Canadian Halal Bureau (26/5/2025). “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Halal”.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0" i="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4"/>
                        </a:rPr>
                        <a:t>https://halalbureau.ca/halal-market-statistics/</a:t>
                      </a:r>
                      <a:endParaRPr lang="en-US" sz="2000" b="0" i="0" u="sng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Thị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Xu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Thị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Halal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Kênh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phối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Khu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2025–2033.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30/9/2025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sng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6"/>
                        </a:rPr>
                        <a:t>https://www.researchandmarkets.com/report/halal-food</a:t>
                      </a:r>
                      <a:endParaRPr lang="en-US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0" marR="76200" marT="50800" marB="5080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3101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0EF8967-28D3-CFAB-F4AA-E7A98B86654A}"/>
              </a:ext>
            </a:extLst>
          </p:cNvPr>
          <p:cNvSpPr txBox="1"/>
          <p:nvPr/>
        </p:nvSpPr>
        <p:spPr>
          <a:xfrm>
            <a:off x="5398304" y="1682537"/>
            <a:ext cx="778429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3200" b="1" dirty="0">
                <a:solidFill>
                  <a:schemeClr val="tx2"/>
                </a:solidFill>
                <a:latin typeface="+mj-lt"/>
              </a:rPr>
              <a:t>Quy mô và tăng trưởng </a:t>
            </a:r>
            <a:r>
              <a:rPr lang="en-US" sz="3200" b="1" dirty="0" err="1">
                <a:solidFill>
                  <a:schemeClr val="tx2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chemeClr val="tx2"/>
                </a:solidFill>
                <a:latin typeface="+mj-lt"/>
              </a:rPr>
              <a:t>thị trường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782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007e4e-8471-4d79-b105-584b429d936d" xsi:nil="true"/>
    <lcf76f155ced4ddcb4097134ff3c332f xmlns="e2bd6e2f-a41c-41df-a3d4-65e831501d32">
      <Terms xmlns="http://schemas.microsoft.com/office/infopath/2007/PartnerControls"/>
    </lcf76f155ced4ddcb4097134ff3c332f>
    <_Flow_SignoffStatus xmlns="e2bd6e2f-a41c-41df-a3d4-65e831501d32" xsi:nil="true"/>
    <Date xmlns="e2bd6e2f-a41c-41df-a3d4-65e831501d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93E6A12A4DC249AAE4FBB0946DCF4F" ma:contentTypeVersion="18" ma:contentTypeDescription="Create a new document." ma:contentTypeScope="" ma:versionID="dcea30a22c94cd432b1869e1dacce576">
  <xsd:schema xmlns:xsd="http://www.w3.org/2001/XMLSchema" xmlns:xs="http://www.w3.org/2001/XMLSchema" xmlns:p="http://schemas.microsoft.com/office/2006/metadata/properties" xmlns:ns2="e2bd6e2f-a41c-41df-a3d4-65e831501d32" xmlns:ns3="1c007e4e-8471-4d79-b105-584b429d936d" targetNamespace="http://schemas.microsoft.com/office/2006/metadata/properties" ma:root="true" ma:fieldsID="f4cdf2576af320ede6938f652eee064f" ns2:_="" ns3:_="">
    <xsd:import namespace="e2bd6e2f-a41c-41df-a3d4-65e831501d32"/>
    <xsd:import namespace="1c007e4e-8471-4d79-b105-584b429d93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_Flow_SignoffStatus" minOccurs="0"/>
                <xsd:element ref="ns2:Dat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d6e2f-a41c-41df-a3d4-65e831501d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02d92b5-746e-49a8-aa32-1dfdc1be39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007e4e-8471-4d79-b105-584b429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43fe101-f939-40e0-8128-197b320a8fcb}" ma:internalName="TaxCatchAll" ma:showField="CatchAllData" ma:web="1c007e4e-8471-4d79-b105-584b429d93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8106C1-2D91-47C5-AADA-1E51710FB6D5}">
  <ds:schemaRefs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1c007e4e-8471-4d79-b105-584b429d936d"/>
    <ds:schemaRef ds:uri="http://schemas.microsoft.com/office/2006/documentManagement/types"/>
    <ds:schemaRef ds:uri="http://schemas.openxmlformats.org/package/2006/metadata/core-properties"/>
    <ds:schemaRef ds:uri="e2bd6e2f-a41c-41df-a3d4-65e831501d32"/>
  </ds:schemaRefs>
</ds:datastoreItem>
</file>

<file path=customXml/itemProps2.xml><?xml version="1.0" encoding="utf-8"?>
<ds:datastoreItem xmlns:ds="http://schemas.openxmlformats.org/officeDocument/2006/customXml" ds:itemID="{4627A5EF-F887-49E1-BD39-EC37585A54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DF8B23-D48A-4EA3-B03D-BBA7AF4B9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bd6e2f-a41c-41df-a3d4-65e831501d32"/>
    <ds:schemaRef ds:uri="1c007e4e-8471-4d79-b105-584b429d93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7579</TotalTime>
  <Words>2397</Words>
  <Application>Microsoft Office PowerPoint</Application>
  <PresentationFormat>Custom</PresentationFormat>
  <Paragraphs>238</Paragraphs>
  <Slides>21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Symbol</vt:lpstr>
      <vt:lpstr>Arial</vt:lpstr>
      <vt:lpstr>Calibri</vt:lpstr>
      <vt:lpstr>ＭＳ Ｐゴシック</vt:lpstr>
      <vt:lpstr>Open Sans</vt:lpstr>
      <vt:lpstr>Calibri (body)</vt:lpstr>
      <vt:lpstr>Aptos</vt:lpstr>
      <vt:lpstr>Nunito</vt:lpstr>
      <vt:lpstr>Times New Roman</vt:lpstr>
      <vt:lpstr>Bodoni MT Condensed</vt:lpstr>
      <vt:lpstr>Office Theme</vt:lpstr>
      <vt:lpstr>Visio</vt:lpstr>
      <vt:lpstr>PowerPoint Presentation</vt:lpstr>
      <vt:lpstr>PowerPoint Presentation</vt:lpstr>
      <vt:lpstr>Môi trường thực phẩm</vt:lpstr>
      <vt:lpstr>An toàn thực phẩm tại Canada</vt:lpstr>
      <vt:lpstr>Thực phẩm Halal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Thị trường Halal toàn cầu (1/4)</vt:lpstr>
      <vt:lpstr>PowerPoint Presentation</vt:lpstr>
      <vt:lpstr>PowerPoint Presentation</vt:lpstr>
      <vt:lpstr>4. Thị trường Halal toàn cầu (tiếp 4/4)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Win10</dc:creator>
  <cp:lastModifiedBy>DELL</cp:lastModifiedBy>
  <cp:revision>128</cp:revision>
  <cp:lastPrinted>2025-10-29T01:04:46Z</cp:lastPrinted>
  <dcterms:created xsi:type="dcterms:W3CDTF">2006-08-16T00:00:00Z</dcterms:created>
  <dcterms:modified xsi:type="dcterms:W3CDTF">2025-10-29T01:20:54Z</dcterms:modified>
  <dc:identifier>DAFPAjkNUBw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0x0101003693E6A12A4DC249AAE4FBB0946DCF4F</vt:lpwstr>
  </property>
  <property fmtid="{D5CDD505-2E9C-101B-9397-08002B2CF9AE}" pid="3" name="MediaServiceImageTags">
    <vt:lpwstr/>
  </property>
</Properties>
</file>