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6" r:id="rId4"/>
    <p:sldId id="381" r:id="rId5"/>
    <p:sldId id="382" r:id="rId6"/>
    <p:sldId id="383" r:id="rId7"/>
    <p:sldId id="384" r:id="rId8"/>
    <p:sldId id="296" r:id="rId9"/>
    <p:sldId id="463" r:id="rId10"/>
    <p:sldId id="428" r:id="rId11"/>
    <p:sldId id="269" r:id="rId12"/>
    <p:sldId id="448" r:id="rId13"/>
    <p:sldId id="264" r:id="rId14"/>
    <p:sldId id="430" r:id="rId15"/>
    <p:sldId id="431" r:id="rId16"/>
    <p:sldId id="432" r:id="rId17"/>
    <p:sldId id="441" r:id="rId18"/>
    <p:sldId id="442" r:id="rId19"/>
    <p:sldId id="437" r:id="rId20"/>
    <p:sldId id="468" r:id="rId21"/>
    <p:sldId id="465" r:id="rId22"/>
    <p:sldId id="443" r:id="rId23"/>
    <p:sldId id="444" r:id="rId24"/>
    <p:sldId id="466" r:id="rId25"/>
    <p:sldId id="467" r:id="rId26"/>
    <p:sldId id="433" r:id="rId27"/>
    <p:sldId id="434" r:id="rId28"/>
    <p:sldId id="435" r:id="rId29"/>
    <p:sldId id="436" r:id="rId30"/>
    <p:sldId id="438" r:id="rId31"/>
    <p:sldId id="439" r:id="rId32"/>
    <p:sldId id="469" r:id="rId33"/>
    <p:sldId id="440" r:id="rId34"/>
    <p:sldId id="464" r:id="rId35"/>
    <p:sldId id="290" r:id="rId3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40CDBA-DC95-44C6-BE5F-51039EF26C8D}"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409414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40CDBA-DC95-44C6-BE5F-51039EF26C8D}"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184747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40CDBA-DC95-44C6-BE5F-51039EF26C8D}"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B81535-1CAE-4BD6-B2C5-67B6A1A6793C}" type="slidenum">
              <a:rPr lang="vi-VN" smtClean="0"/>
              <a:t>‹#›</a:t>
            </a:fld>
            <a:endParaRPr 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0679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40CDBA-DC95-44C6-BE5F-51039EF26C8D}"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4222279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40CDBA-DC95-44C6-BE5F-51039EF26C8D}"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B81535-1CAE-4BD6-B2C5-67B6A1A6793C}" type="slidenum">
              <a:rPr lang="vi-VN" smtClean="0"/>
              <a:t>‹#›</a:t>
            </a:fld>
            <a:endParaRPr 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4207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40CDBA-DC95-44C6-BE5F-51039EF26C8D}"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489184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40CDBA-DC95-44C6-BE5F-51039EF26C8D}"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2322525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40CDBA-DC95-44C6-BE5F-51039EF26C8D}"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271286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59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40CDBA-DC95-44C6-BE5F-51039EF26C8D}"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161410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40CDBA-DC95-44C6-BE5F-51039EF26C8D}" type="datetimeFigureOut">
              <a:rPr lang="vi-VN" smtClean="0"/>
              <a:t>29/10/2025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300561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40CDBA-DC95-44C6-BE5F-51039EF26C8D}" type="datetimeFigureOut">
              <a:rPr lang="vi-VN" smtClean="0"/>
              <a:t>29/10/2025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417149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40CDBA-DC95-44C6-BE5F-51039EF26C8D}" type="datetimeFigureOut">
              <a:rPr lang="vi-VN" smtClean="0"/>
              <a:t>29/10/2025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357278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40CDBA-DC95-44C6-BE5F-51039EF26C8D}" type="datetimeFigureOut">
              <a:rPr lang="vi-VN" smtClean="0"/>
              <a:t>29/10/2025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348786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0CDBA-DC95-44C6-BE5F-51039EF26C8D}" type="datetimeFigureOut">
              <a:rPr lang="vi-VN" smtClean="0"/>
              <a:t>29/10/2025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8791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40CDBA-DC95-44C6-BE5F-51039EF26C8D}" type="datetimeFigureOut">
              <a:rPr lang="vi-VN" smtClean="0"/>
              <a:t>29/10/2025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352936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40CDBA-DC95-44C6-BE5F-51039EF26C8D}" type="datetimeFigureOut">
              <a:rPr lang="vi-VN" smtClean="0"/>
              <a:t>29/10/2025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DB81535-1CAE-4BD6-B2C5-67B6A1A6793C}" type="slidenum">
              <a:rPr lang="vi-VN" smtClean="0"/>
              <a:t>‹#›</a:t>
            </a:fld>
            <a:endParaRPr lang="vi-VN"/>
          </a:p>
        </p:txBody>
      </p:sp>
    </p:spTree>
    <p:extLst>
      <p:ext uri="{BB962C8B-B14F-4D97-AF65-F5344CB8AC3E}">
        <p14:creationId xmlns:p14="http://schemas.microsoft.com/office/powerpoint/2010/main" val="1818353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40CDBA-DC95-44C6-BE5F-51039EF26C8D}" type="datetimeFigureOut">
              <a:rPr lang="vi-VN" smtClean="0"/>
              <a:t>29/10/2025</a:t>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DB81535-1CAE-4BD6-B2C5-67B6A1A6793C}" type="slidenum">
              <a:rPr lang="vi-VN" smtClean="0"/>
              <a:t>‹#›</a:t>
            </a:fld>
            <a:endParaRPr lang="vi-VN"/>
          </a:p>
        </p:txBody>
      </p:sp>
    </p:spTree>
    <p:extLst>
      <p:ext uri="{BB962C8B-B14F-4D97-AF65-F5344CB8AC3E}">
        <p14:creationId xmlns:p14="http://schemas.microsoft.com/office/powerpoint/2010/main" val="42864322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3.jpg"/><Relationship Id="rId5" Type="http://schemas.openxmlformats.org/officeDocument/2006/relationships/image" Target="../media/image2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jpe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27.jpg"/><Relationship Id="rId5" Type="http://schemas.openxmlformats.org/officeDocument/2006/relationships/hyperlink" Target="https://members.wto.org/crnattachments/2025/SPS/SAU/25_05026_00_e.pdf" TargetMode="Externa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hyperlink" Target="https://members.wto.org/crnattachments/2025/SPS/SAU/25_05026_00_e.pdf" TargetMode="External"/><Relationship Id="rId5" Type="http://schemas.openxmlformats.org/officeDocument/2006/relationships/image" Target="../media/image30.jfif"/><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1.jfif"/><Relationship Id="rId3" Type="http://schemas.openxmlformats.org/officeDocument/2006/relationships/image" Target="../media/image19.png"/><Relationship Id="rId7" Type="http://schemas.openxmlformats.org/officeDocument/2006/relationships/hyperlink" Target="https://members.wto.org/crnattachments/2025/SPS/SAU/25_05191_00_x.pdf" TargetMode="External"/><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9.png"/><Relationship Id="rId7"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34.jfif"/><Relationship Id="rId3" Type="http://schemas.openxmlformats.org/officeDocument/2006/relationships/image" Target="../media/image19.png"/><Relationship Id="rId7" Type="http://schemas.openxmlformats.org/officeDocument/2006/relationships/hyperlink" Target="https://members.wto.org/crnattachments/2025/SPS/SAU/25_04142_00_x.pdf" TargetMode="External"/><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5.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hyperlink" Target="https://members.wto.org/crnattachments/2019/SPS/IDN/19_7044_00_x.pdf" TargetMode="External"/><Relationship Id="rId3" Type="http://schemas.openxmlformats.org/officeDocument/2006/relationships/image" Target="../media/image19.png"/><Relationship Id="rId7" Type="http://schemas.openxmlformats.org/officeDocument/2006/relationships/hyperlink" Target="https://members.wto.org/crnattachments/2019/SPS/IDN/19_7043_00_x.pdf" TargetMode="External"/><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hyperlink" Target="https://members.wto.org/crnattachments/2021/SPS/IDN/21_0614_00_x.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members.wto.org/crnattachments/2025/SPS/IDN/25_01569_00_x.pdf" TargetMode="External"/><Relationship Id="rId3" Type="http://schemas.openxmlformats.org/officeDocument/2006/relationships/image" Target="../media/image19.png"/><Relationship Id="rId7" Type="http://schemas.openxmlformats.org/officeDocument/2006/relationships/hyperlink" Target="https://members.wto.org/crnattachments/2025/SPS/IDN/25_04207_00_x.pdf" TargetMode="External"/><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40.jfif"/></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hyperlink" Target="https://members.wto.org/crnattachments/2025/SPS/IND/25_05374_00_e.pdf" TargetMode="External"/><Relationship Id="rId3" Type="http://schemas.openxmlformats.org/officeDocument/2006/relationships/image" Target="../media/image19.png"/><Relationship Id="rId7" Type="http://schemas.openxmlformats.org/officeDocument/2006/relationships/hyperlink" Target="https://dahd.gov.in/sites/default/files/2025-08/DraftVHCforImportofBovineSerum_0.pdf" TargetMode="External"/><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43.jfif"/></Relationships>
</file>

<file path=ppt/slides/_rels/slide34.xml.rels><?xml version="1.0" encoding="UTF-8" standalone="yes"?>
<Relationships xmlns="http://schemas.openxmlformats.org/package/2006/relationships"><Relationship Id="rId3" Type="http://schemas.openxmlformats.org/officeDocument/2006/relationships/image" Target="../media/image45.jfif"/><Relationship Id="rId2" Type="http://schemas.openxmlformats.org/officeDocument/2006/relationships/image" Target="../media/image44.jf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spsvietnam@mae.gov.v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986" y="1540566"/>
            <a:ext cx="12049760" cy="1881572"/>
          </a:xfrm>
        </p:spPr>
        <p:txBody>
          <a:bodyPr/>
          <a:lstStyle/>
          <a:p>
            <a:pPr algn="ctr"/>
            <a:r>
              <a:rPr lang="en-US" sz="4000" dirty="0">
                <a:solidFill>
                  <a:schemeClr val="tx1"/>
                </a:solidFill>
                <a:latin typeface="Times New Roman" panose="02020603050405020304" pitchFamily="18" charset="0"/>
                <a:cs typeface="Times New Roman" panose="02020603050405020304" pitchFamily="18" charset="0"/>
              </a:rPr>
              <a:t>CẬP NHẬT THÔNG TIN VỀ CÁC BIỆN PHÁP </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AN TOÀN THỰC PHẨM VÀ KIỂM DỊCH </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ĐỘNG THỰC VẬT CỦA THỊ TRƯỜNG HALAL </a:t>
            </a:r>
            <a:endParaRPr lang="vi-VN" sz="4000"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D364B30-33B9-EA9A-7252-265A2184A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0" y="4628478"/>
            <a:ext cx="3981287" cy="2229521"/>
          </a:xfrm>
          <a:prstGeom prst="rect">
            <a:avLst/>
          </a:prstGeom>
        </p:spPr>
      </p:pic>
      <p:pic>
        <p:nvPicPr>
          <p:cNvPr id="6" name="Picture 5">
            <a:extLst>
              <a:ext uri="{FF2B5EF4-FFF2-40B4-BE49-F238E27FC236}">
                <a16:creationId xmlns:a16="http://schemas.microsoft.com/office/drawing/2014/main" id="{B97754B6-B7E3-B58C-C7EE-A1C97ADED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5515" y="4620682"/>
            <a:ext cx="3741852" cy="2245112"/>
          </a:xfrm>
          <a:prstGeom prst="rect">
            <a:avLst/>
          </a:prstGeom>
        </p:spPr>
      </p:pic>
      <p:pic>
        <p:nvPicPr>
          <p:cNvPr id="7" name="Picture 6">
            <a:extLst>
              <a:ext uri="{FF2B5EF4-FFF2-40B4-BE49-F238E27FC236}">
                <a16:creationId xmlns:a16="http://schemas.microsoft.com/office/drawing/2014/main" id="{8697EA5C-2D3E-FE18-B186-0BCFDD7DB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7392" y="4609895"/>
            <a:ext cx="2417200" cy="2220932"/>
          </a:xfrm>
          <a:prstGeom prst="rect">
            <a:avLst/>
          </a:prstGeom>
        </p:spPr>
      </p:pic>
      <p:sp>
        <p:nvSpPr>
          <p:cNvPr id="3" name="TextBox 2"/>
          <p:cNvSpPr txBox="1"/>
          <p:nvPr/>
        </p:nvSpPr>
        <p:spPr>
          <a:xfrm>
            <a:off x="8209722" y="3594232"/>
            <a:ext cx="4129198"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Nguyễn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Huyền</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Văn </a:t>
            </a:r>
            <a:r>
              <a:rPr lang="en-US" sz="2000" b="1" dirty="0" err="1">
                <a:latin typeface="Times New Roman" panose="02020603050405020304" pitchFamily="18" charset="0"/>
                <a:cs typeface="Times New Roman" panose="02020603050405020304" pitchFamily="18" charset="0"/>
              </a:rPr>
              <a:t>phòng</a:t>
            </a:r>
            <a:r>
              <a:rPr lang="en-US" sz="2000" b="1" dirty="0">
                <a:latin typeface="Times New Roman" panose="02020603050405020304" pitchFamily="18" charset="0"/>
                <a:cs typeface="Times New Roman" panose="02020603050405020304" pitchFamily="18" charset="0"/>
              </a:rPr>
              <a:t> SPS Việt Nam</a:t>
            </a:r>
          </a:p>
          <a:p>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nghiệp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Môi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endParaRPr lang="vi-VN" sz="20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C1C4F65-D467-4456-65B0-B53DC0BED0DA}"/>
              </a:ext>
            </a:extLst>
          </p:cNvPr>
          <p:cNvPicPr>
            <a:picLocks noChangeAspect="1"/>
          </p:cNvPicPr>
          <p:nvPr>
            <p:custDataLst>
              <p:tags r:id="rId1"/>
            </p:custDataLst>
          </p:nvPr>
        </p:nvPicPr>
        <p:blipFill>
          <a:blip r:embed="rId6"/>
          <a:stretch>
            <a:fillRect/>
          </a:stretch>
        </p:blipFill>
        <p:spPr>
          <a:xfrm>
            <a:off x="-12700" y="2993"/>
            <a:ext cx="12204700" cy="1439681"/>
          </a:xfrm>
          <a:prstGeom prst="rect">
            <a:avLst/>
          </a:prstGeom>
        </p:spPr>
      </p:pic>
      <p:pic>
        <p:nvPicPr>
          <p:cNvPr id="10" name="Picture 4" descr="Quốc huy Việt Nam – Wikipedia tiếng Việt">
            <a:extLst>
              <a:ext uri="{FF2B5EF4-FFF2-40B4-BE49-F238E27FC236}">
                <a16:creationId xmlns:a16="http://schemas.microsoft.com/office/drawing/2014/main" id="{D1FA673E-7A78-38A3-4FFB-DDE7CD65F3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34870" y="0"/>
            <a:ext cx="1371600" cy="139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7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1"/>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p:cNvPicPr>
            <a:picLocks noChangeAspect="1"/>
          </p:cNvPicPr>
          <p:nvPr/>
        </p:nvPicPr>
        <p:blipFill>
          <a:blip r:embed="rId6"/>
          <a:stretch>
            <a:fillRect/>
          </a:stretch>
        </p:blipFill>
        <p:spPr>
          <a:xfrm rot="21600000">
            <a:off x="1524000" y="857254"/>
            <a:ext cx="1060704" cy="1868423"/>
          </a:xfrm>
          <a:prstGeom prst="rect">
            <a:avLst/>
          </a:prstGeom>
        </p:spPr>
      </p:pic>
      <p:sp>
        <p:nvSpPr>
          <p:cNvPr id="2" name="Oval 1"/>
          <p:cNvSpPr/>
          <p:nvPr/>
        </p:nvSpPr>
        <p:spPr>
          <a:xfrm>
            <a:off x="5281611" y="2549275"/>
            <a:ext cx="21336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MỤC TIÊU CHÍNH</a:t>
            </a:r>
          </a:p>
        </p:txBody>
      </p:sp>
      <p:sp>
        <p:nvSpPr>
          <p:cNvPr id="3" name="Rounded Rectangle 2"/>
          <p:cNvSpPr/>
          <p:nvPr/>
        </p:nvSpPr>
        <p:spPr>
          <a:xfrm>
            <a:off x="2453449" y="1419605"/>
            <a:ext cx="2615186" cy="120167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Bảo đảm mức độ bảo vệ sức khỏe người, động thực vật phù hợp</a:t>
            </a:r>
            <a:endParaRPr lang="en-US" sz="20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7769731" y="1399791"/>
            <a:ext cx="2438400" cy="12016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Tránh việc sử dụng SPS như rào cản thương mại trá hình</a:t>
            </a:r>
            <a:endParaRPr lang="en-US" sz="20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2026922" y="3434147"/>
            <a:ext cx="2514600" cy="12016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Thúc đẩy hợp tác khoa học, kỹ thuật và minh bạch thông tin</a:t>
            </a:r>
            <a:endParaRPr lang="en-US" sz="20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7953375" y="3545590"/>
            <a:ext cx="2585463" cy="120167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Tạo cơ chế đối thoại nhanh khi có tranh chấp hoặc vướng mắc</a:t>
            </a:r>
            <a:endParaRPr lang="en-US"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5098830" y="4669920"/>
            <a:ext cx="2585463" cy="120167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Tạo thuận lợi hơn cho thương mại nông sản và thực phẩm</a:t>
            </a:r>
            <a:endParaRPr lang="en-US" sz="200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V="1">
            <a:off x="7415211" y="2683765"/>
            <a:ext cx="354520" cy="3021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431474" y="3920091"/>
            <a:ext cx="521901" cy="1148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648201" y="2702999"/>
            <a:ext cx="485834" cy="28290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734185" y="3767325"/>
            <a:ext cx="531164" cy="1893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11182" y="4199673"/>
            <a:ext cx="13766" cy="4361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89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4" name="Content Placeholder 3"/>
          <p:cNvSpPr>
            <a:spLocks noGrp="1"/>
          </p:cNvSpPr>
          <p:nvPr>
            <p:ph idx="1"/>
          </p:nvPr>
        </p:nvSpPr>
        <p:spPr>
          <a:xfrm>
            <a:off x="-119854" y="1204225"/>
            <a:ext cx="11846859" cy="1107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r>
              <a:rPr lang="en-US" sz="3600" dirty="0">
                <a:solidFill>
                  <a:schemeClr val="tx1"/>
                </a:solidFill>
                <a:latin typeface="Times New Roman" panose="02020603050405020304" pitchFamily="18" charset="0"/>
                <a:cs typeface="Times New Roman" panose="02020603050405020304" pitchFamily="18" charset="0"/>
              </a:rPr>
              <a:t>II. CẬP NHẬT THÔNG TIN VỀ CÁC BIỆN PHÁP SPS CỦA THỊ TRƯỜNG HALAL</a:t>
            </a:r>
            <a:endParaRPr lang="vi-VN" sz="36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035987"/>
            <a:ext cx="4033838" cy="30214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927" y="3035987"/>
            <a:ext cx="5420886" cy="3045849"/>
          </a:xfrm>
          <a:prstGeom prst="rect">
            <a:avLst/>
          </a:prstGeom>
        </p:spPr>
      </p:pic>
    </p:spTree>
    <p:extLst>
      <p:ext uri="{BB962C8B-B14F-4D97-AF65-F5344CB8AC3E}">
        <p14:creationId xmlns:p14="http://schemas.microsoft.com/office/powerpoint/2010/main" val="202043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2"/>
          <p:cNvPicPr>
            <a:picLocks noChangeAspect="1"/>
          </p:cNvPicPr>
          <p:nvPr/>
        </p:nvPicPr>
        <p:blipFill>
          <a:blip r:embed="rId2"/>
          <a:stretch>
            <a:fillRect/>
          </a:stretch>
        </p:blipFill>
        <p:spPr>
          <a:xfrm rot="21600000">
            <a:off x="8903207" y="4780030"/>
            <a:ext cx="1712976" cy="1220723"/>
          </a:xfrm>
          <a:prstGeom prst="rect">
            <a:avLst/>
          </a:prstGeom>
        </p:spPr>
      </p:pic>
      <p:pic>
        <p:nvPicPr>
          <p:cNvPr id="34" name="picture 34"/>
          <p:cNvPicPr>
            <a:picLocks noChangeAspect="1"/>
          </p:cNvPicPr>
          <p:nvPr/>
        </p:nvPicPr>
        <p:blipFill>
          <a:blip r:embed="rId3"/>
          <a:stretch>
            <a:fillRect/>
          </a:stretch>
        </p:blipFill>
        <p:spPr>
          <a:xfrm rot="21600000">
            <a:off x="1524004" y="4447798"/>
            <a:ext cx="4776215" cy="1552955"/>
          </a:xfrm>
          <a:prstGeom prst="rect">
            <a:avLst/>
          </a:prstGeom>
        </p:spPr>
      </p:pic>
      <p:pic>
        <p:nvPicPr>
          <p:cNvPr id="36" name="picture 36"/>
          <p:cNvPicPr>
            <a:picLocks noChangeAspect="1"/>
          </p:cNvPicPr>
          <p:nvPr/>
        </p:nvPicPr>
        <p:blipFill>
          <a:blip r:embed="rId4"/>
          <a:stretch>
            <a:fillRect/>
          </a:stretch>
        </p:blipFill>
        <p:spPr>
          <a:xfrm rot="21600000">
            <a:off x="1524004" y="857254"/>
            <a:ext cx="2353055" cy="1679447"/>
          </a:xfrm>
          <a:prstGeom prst="rect">
            <a:avLst/>
          </a:prstGeom>
        </p:spPr>
      </p:pic>
      <p:pic>
        <p:nvPicPr>
          <p:cNvPr id="37" name="picture 37"/>
          <p:cNvPicPr>
            <a:picLocks noChangeAspect="1"/>
          </p:cNvPicPr>
          <p:nvPr/>
        </p:nvPicPr>
        <p:blipFill>
          <a:blip r:embed="rId5"/>
          <a:stretch>
            <a:fillRect/>
          </a:stretch>
        </p:blipFill>
        <p:spPr>
          <a:xfrm rot="21600000">
            <a:off x="1524000" y="857254"/>
            <a:ext cx="1060704" cy="1868423"/>
          </a:xfrm>
          <a:prstGeom prst="rect">
            <a:avLst/>
          </a:prstGeom>
        </p:spPr>
      </p:pic>
      <p:grpSp>
        <p:nvGrpSpPr>
          <p:cNvPr id="3" name="Group 2">
            <a:extLst>
              <a:ext uri="{FF2B5EF4-FFF2-40B4-BE49-F238E27FC236}">
                <a16:creationId xmlns:a16="http://schemas.microsoft.com/office/drawing/2014/main" id="{276482E2-1464-16DF-FF4B-B70565AD1A5C}"/>
              </a:ext>
            </a:extLst>
          </p:cNvPr>
          <p:cNvGrpSpPr/>
          <p:nvPr/>
        </p:nvGrpSpPr>
        <p:grpSpPr>
          <a:xfrm>
            <a:off x="1664044" y="1297128"/>
            <a:ext cx="8693227" cy="4579219"/>
            <a:chOff x="110961" y="2194271"/>
            <a:chExt cx="8693227" cy="4579219"/>
          </a:xfrm>
        </p:grpSpPr>
        <p:sp>
          <p:nvSpPr>
            <p:cNvPr id="5" name="Oval 4">
              <a:extLst>
                <a:ext uri="{FF2B5EF4-FFF2-40B4-BE49-F238E27FC236}">
                  <a16:creationId xmlns:a16="http://schemas.microsoft.com/office/drawing/2014/main" id="{785FFE98-C088-866C-5A49-E76963661C87}"/>
                </a:ext>
              </a:extLst>
            </p:cNvPr>
            <p:cNvSpPr/>
            <p:nvPr/>
          </p:nvSpPr>
          <p:spPr>
            <a:xfrm>
              <a:off x="110961" y="2194272"/>
              <a:ext cx="4167963" cy="27219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SPS</a:t>
              </a:r>
            </a:p>
          </p:txBody>
        </p:sp>
        <p:sp>
          <p:nvSpPr>
            <p:cNvPr id="6" name="Oval 5">
              <a:extLst>
                <a:ext uri="{FF2B5EF4-FFF2-40B4-BE49-F238E27FC236}">
                  <a16:creationId xmlns:a16="http://schemas.microsoft.com/office/drawing/2014/main" id="{25DEC638-8C73-8D68-E617-B22B3B4C3B70}"/>
                </a:ext>
              </a:extLst>
            </p:cNvPr>
            <p:cNvSpPr/>
            <p:nvPr/>
          </p:nvSpPr>
          <p:spPr>
            <a:xfrm>
              <a:off x="4636225" y="2194271"/>
              <a:ext cx="4167963" cy="2721935"/>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Halal</a:t>
              </a:r>
            </a:p>
          </p:txBody>
        </p:sp>
        <p:pic>
          <p:nvPicPr>
            <p:cNvPr id="11" name="Picture 10">
              <a:extLst>
                <a:ext uri="{FF2B5EF4-FFF2-40B4-BE49-F238E27FC236}">
                  <a16:creationId xmlns:a16="http://schemas.microsoft.com/office/drawing/2014/main" id="{3F281491-0326-02DC-21C4-96BA907B1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3351" y="4725615"/>
              <a:ext cx="2228850" cy="2047875"/>
            </a:xfrm>
            <a:prstGeom prst="rect">
              <a:avLst/>
            </a:prstGeom>
          </p:spPr>
        </p:pic>
      </p:grpSp>
      <p:pic>
        <p:nvPicPr>
          <p:cNvPr id="8" name="picture 36">
            <a:extLst>
              <a:ext uri="{FF2B5EF4-FFF2-40B4-BE49-F238E27FC236}">
                <a16:creationId xmlns:a16="http://schemas.microsoft.com/office/drawing/2014/main" id="{CFD0CA1F-B990-E971-1988-448FC4D53E3E}"/>
              </a:ext>
            </a:extLst>
          </p:cNvPr>
          <p:cNvPicPr>
            <a:picLocks noChangeAspect="1"/>
          </p:cNvPicPr>
          <p:nvPr/>
        </p:nvPicPr>
        <p:blipFill>
          <a:blip r:embed="rId4"/>
          <a:stretch>
            <a:fillRect/>
          </a:stretch>
        </p:blipFill>
        <p:spPr>
          <a:xfrm rot="21600000" flipH="1">
            <a:off x="8144256" y="857247"/>
            <a:ext cx="2523742" cy="16794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0366-26C9-E0DA-6A71-4F13E569FEB5}"/>
              </a:ext>
            </a:extLst>
          </p:cNvPr>
          <p:cNvSpPr>
            <a:spLocks noGrp="1"/>
          </p:cNvSpPr>
          <p:nvPr>
            <p:ph type="title"/>
          </p:nvPr>
        </p:nvSpPr>
        <p:spPr>
          <a:xfrm>
            <a:off x="677334" y="609600"/>
            <a:ext cx="5212478" cy="1044388"/>
          </a:xfrm>
        </p:spPr>
        <p:txBody>
          <a:bodyPr>
            <a:noAutofit/>
          </a:bodyPr>
          <a:lstStyle/>
          <a:p>
            <a:r>
              <a:rPr lang="en-US" sz="3200" dirty="0" err="1">
                <a:solidFill>
                  <a:schemeClr val="accent2">
                    <a:lumMod val="75000"/>
                  </a:schemeClr>
                </a:solidFill>
                <a:latin typeface="Times New Roman" panose="02020603050405020304" pitchFamily="18" charset="0"/>
                <a:cs typeface="Times New Roman" panose="02020603050405020304" pitchFamily="18" charset="0"/>
              </a:rPr>
              <a:t>Chứng</a:t>
            </a:r>
            <a:r>
              <a:rPr lang="en-US" sz="3200" dirty="0">
                <a:solidFill>
                  <a:schemeClr val="accent2">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2">
                    <a:lumMod val="75000"/>
                  </a:schemeClr>
                </a:solidFill>
                <a:latin typeface="Times New Roman" panose="02020603050405020304" pitchFamily="18" charset="0"/>
                <a:cs typeface="Times New Roman" panose="02020603050405020304" pitchFamily="18" charset="0"/>
              </a:rPr>
              <a:t>nhận</a:t>
            </a:r>
            <a:r>
              <a:rPr lang="en-US" sz="3200" dirty="0">
                <a:solidFill>
                  <a:schemeClr val="accent2">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2">
                    <a:lumMod val="75000"/>
                  </a:schemeClr>
                </a:solidFill>
                <a:latin typeface="Times New Roman" panose="02020603050405020304" pitchFamily="18" charset="0"/>
                <a:cs typeface="Times New Roman" panose="02020603050405020304" pitchFamily="18" charset="0"/>
              </a:rPr>
              <a:t>sản</a:t>
            </a:r>
            <a:r>
              <a:rPr lang="en-US" sz="3200" dirty="0">
                <a:solidFill>
                  <a:schemeClr val="accent2">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2">
                    <a:lumMod val="75000"/>
                  </a:schemeClr>
                </a:solidFill>
                <a:latin typeface="Times New Roman" panose="02020603050405020304" pitchFamily="18" charset="0"/>
                <a:cs typeface="Times New Roman" panose="02020603050405020304" pitchFamily="18" charset="0"/>
              </a:rPr>
              <a:t>phẩm</a:t>
            </a:r>
            <a:r>
              <a:rPr lang="en-US" sz="3200" dirty="0">
                <a:solidFill>
                  <a:schemeClr val="accent2">
                    <a:lumMod val="75000"/>
                  </a:schemeClr>
                </a:solidFill>
                <a:latin typeface="Times New Roman" panose="02020603050405020304" pitchFamily="18" charset="0"/>
                <a:cs typeface="Times New Roman" panose="02020603050405020304" pitchFamily="18" charset="0"/>
              </a:rPr>
              <a:t> Halal</a:t>
            </a:r>
            <a:br>
              <a:rPr lang="en-US" sz="3200" b="1"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1E610A6-9A9E-C904-CF30-9800D4A50DCA}"/>
              </a:ext>
            </a:extLst>
          </p:cNvPr>
          <p:cNvSpPr>
            <a:spLocks noGrp="1"/>
          </p:cNvSpPr>
          <p:nvPr>
            <p:ph idx="1"/>
          </p:nvPr>
        </p:nvSpPr>
        <p:spPr>
          <a:xfrm>
            <a:off x="144094" y="2025112"/>
            <a:ext cx="8596668" cy="3880773"/>
          </a:xfrm>
        </p:spPr>
        <p:txBody>
          <a:bodyPr/>
          <a:lstStyle/>
          <a:p>
            <a:pPr algn="just">
              <a:lnSpc>
                <a:spcPct val="150000"/>
              </a:lnSpc>
            </a:pPr>
            <a:r>
              <a:rPr lang="en-US" sz="2000" b="1" dirty="0" err="1">
                <a:latin typeface="Times New Roman" panose="02020603050405020304" pitchFamily="18" charset="0"/>
                <a:cs typeface="Times New Roman" panose="02020603050405020304" pitchFamily="18" charset="0"/>
              </a:rPr>
              <a:t>Tổ</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nhận</a:t>
            </a:r>
            <a:r>
              <a:rPr lang="en-US" sz="2000" b="1" dirty="0">
                <a:latin typeface="Times New Roman" panose="02020603050405020304" pitchFamily="18" charset="0"/>
                <a:cs typeface="Times New Roman" panose="02020603050405020304" pitchFamily="18" charset="0"/>
              </a:rPr>
              <a:t> Halal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đ</a:t>
            </a:r>
            <a:r>
              <a:rPr lang="vi-VN" sz="2000" dirty="0">
                <a:latin typeface="Times New Roman" panose="02020603050405020304" pitchFamily="18" charset="0"/>
                <a:cs typeface="Times New Roman" panose="02020603050405020304" pitchFamily="18" charset="0"/>
              </a:rPr>
              <a:t>ư</a:t>
            </a:r>
            <a:r>
              <a:rPr lang="en-US" sz="2000" dirty="0" err="1">
                <a:latin typeface="Times New Roman" panose="02020603050405020304" pitchFamily="18" charset="0"/>
                <a:cs typeface="Times New Roman" panose="02020603050405020304" pitchFamily="18" charset="0"/>
              </a:rPr>
              <a:t>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Halal </a:t>
            </a:r>
            <a:r>
              <a:rPr lang="en-US" sz="2000" dirty="0" err="1">
                <a:solidFill>
                  <a:srgbClr val="FF0000"/>
                </a:solidFill>
                <a:latin typeface="Times New Roman" panose="02020603050405020304" pitchFamily="18" charset="0"/>
                <a:cs typeface="Times New Roman" panose="02020603050405020304" pitchFamily="18" charset="0"/>
              </a:rPr>
              <a:t>bởi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thẩm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quyền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nước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sở</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tổ</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chức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nhận</a:t>
            </a:r>
            <a:r>
              <a:rPr lang="en-US" sz="2000" dirty="0">
                <a:solidFill>
                  <a:srgbClr val="FF0000"/>
                </a:solidFill>
                <a:latin typeface="Times New Roman" panose="02020603050405020304" pitchFamily="18" charset="0"/>
                <a:cs typeface="Times New Roman" panose="02020603050405020304" pitchFamily="18" charset="0"/>
              </a:rPr>
              <a:t>/</a:t>
            </a:r>
            <a:r>
              <a:rPr lang="en-US" sz="2000" dirty="0" err="1">
                <a:solidFill>
                  <a:srgbClr val="FF0000"/>
                </a:solidFill>
                <a:latin typeface="Times New Roman" panose="02020603050405020304" pitchFamily="18" charset="0"/>
                <a:cs typeface="Times New Roman" panose="02020603050405020304" pitchFamily="18" charset="0"/>
              </a:rPr>
              <a:t>cơ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chỉ</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định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nước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vực</a:t>
            </a:r>
            <a:r>
              <a:rPr lang="en-US" sz="2000" dirty="0">
                <a:solidFill>
                  <a:srgbClr val="FF0000"/>
                </a:solidFill>
                <a:latin typeface="Times New Roman" panose="02020603050405020304" pitchFamily="18" charset="0"/>
                <a:cs typeface="Times New Roman" panose="02020603050405020304" pitchFamily="18" charset="0"/>
              </a:rPr>
              <a:t>.</a:t>
            </a:r>
            <a:endParaRPr lang="en-US" sz="20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000" b="1" dirty="0" err="1">
                <a:latin typeface="Times New Roman" panose="02020603050405020304" pitchFamily="18" charset="0"/>
                <a:cs typeface="Times New Roman" panose="02020603050405020304" pitchFamily="18" charset="0"/>
              </a:rPr>
              <a:t>Chứng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nhận</a:t>
            </a:r>
            <a:r>
              <a:rPr lang="en-US" sz="2000" b="1" dirty="0">
                <a:latin typeface="Times New Roman" panose="02020603050405020304" pitchFamily="18" charset="0"/>
                <a:cs typeface="Times New Roman" panose="02020603050405020304" pitchFamily="18" charset="0"/>
              </a:rPr>
              <a:t> Halal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cấm</a:t>
            </a:r>
            <a:r>
              <a:rPr lang="en-US" sz="2000" dirty="0">
                <a:latin typeface="Times New Roman" panose="02020603050405020304" pitchFamily="18" charset="0"/>
                <a:cs typeface="Times New Roman" panose="02020603050405020304" pitchFamily="18" charset="0"/>
              </a:rPr>
              <a:t> Haram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cung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Qur’an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Shari’ah</a:t>
            </a:r>
            <a:r>
              <a:rPr lang="en-US" sz="2000" dirty="0">
                <a:latin typeface="Times New Roman" panose="02020603050405020304" pitchFamily="18" charset="0"/>
                <a:cs typeface="Times New Roman" panose="02020603050405020304" pitchFamily="18" charset="0"/>
              </a:rPr>
              <a:t>.</a:t>
            </a:r>
          </a:p>
          <a:p>
            <a:endParaRPr lang="en-US" dirty="0"/>
          </a:p>
        </p:txBody>
      </p:sp>
      <p:pic>
        <p:nvPicPr>
          <p:cNvPr id="5" name="Picture 4">
            <a:extLst>
              <a:ext uri="{FF2B5EF4-FFF2-40B4-BE49-F238E27FC236}">
                <a16:creationId xmlns:a16="http://schemas.microsoft.com/office/drawing/2014/main" id="{D528236E-95C6-4CFD-A7CE-AA4D9FE48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470" y="183133"/>
            <a:ext cx="2861376" cy="2861376"/>
          </a:xfrm>
          <a:prstGeom prst="rect">
            <a:avLst/>
          </a:prstGeom>
        </p:spPr>
      </p:pic>
      <p:pic>
        <p:nvPicPr>
          <p:cNvPr id="7" name="Picture 6">
            <a:extLst>
              <a:ext uri="{FF2B5EF4-FFF2-40B4-BE49-F238E27FC236}">
                <a16:creationId xmlns:a16="http://schemas.microsoft.com/office/drawing/2014/main" id="{1BDE429F-052F-6D90-5EE1-B5B8CE88C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471" y="3044509"/>
            <a:ext cx="2861376" cy="2861376"/>
          </a:xfrm>
          <a:prstGeom prst="rect">
            <a:avLst/>
          </a:prstGeom>
        </p:spPr>
      </p:pic>
    </p:spTree>
    <p:extLst>
      <p:ext uri="{BB962C8B-B14F-4D97-AF65-F5344CB8AC3E}">
        <p14:creationId xmlns:p14="http://schemas.microsoft.com/office/powerpoint/2010/main" val="351364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9EAF4-96D4-7309-B7AB-507E1B4A25C3}"/>
            </a:ext>
          </a:extLst>
        </p:cNvPr>
        <p:cNvGrpSpPr/>
        <p:nvPr/>
      </p:nvGrpSpPr>
      <p:grpSpPr>
        <a:xfrm>
          <a:off x="0" y="0"/>
          <a:ext cx="0" cy="0"/>
          <a:chOff x="0" y="0"/>
          <a:chExt cx="0" cy="0"/>
        </a:xfrm>
      </p:grpSpPr>
      <p:pic>
        <p:nvPicPr>
          <p:cNvPr id="31" name="picture 31">
            <a:extLst>
              <a:ext uri="{FF2B5EF4-FFF2-40B4-BE49-F238E27FC236}">
                <a16:creationId xmlns:a16="http://schemas.microsoft.com/office/drawing/2014/main" id="{8933280D-C9F4-4956-775A-15FD6238DE59}"/>
              </a:ext>
            </a:extLst>
          </p:cNvPr>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a:extLst>
              <a:ext uri="{FF2B5EF4-FFF2-40B4-BE49-F238E27FC236}">
                <a16:creationId xmlns:a16="http://schemas.microsoft.com/office/drawing/2014/main" id="{8F77397A-0FA9-B252-10D6-C83497C33E68}"/>
              </a:ext>
            </a:extLst>
          </p:cNvPr>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a:extLst>
              <a:ext uri="{FF2B5EF4-FFF2-40B4-BE49-F238E27FC236}">
                <a16:creationId xmlns:a16="http://schemas.microsoft.com/office/drawing/2014/main" id="{0983C77E-9A3C-09E5-5C8E-E037EC014E43}"/>
              </a:ext>
            </a:extLst>
          </p:cNvPr>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a:extLst>
              <a:ext uri="{FF2B5EF4-FFF2-40B4-BE49-F238E27FC236}">
                <a16:creationId xmlns:a16="http://schemas.microsoft.com/office/drawing/2014/main" id="{9F51A53F-1BD9-6C7C-41F0-4DC5C6F06473}"/>
              </a:ext>
            </a:extLst>
          </p:cNvPr>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2378DFD1-C1B0-35D7-5D3D-FA5DD05AC10C}"/>
              </a:ext>
            </a:extLst>
          </p:cNvPr>
          <p:cNvPicPr>
            <a:picLocks noChangeAspect="1"/>
          </p:cNvPicPr>
          <p:nvPr/>
        </p:nvPicPr>
        <p:blipFill>
          <a:blip r:embed="rId6"/>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E332DC84-C8E5-875F-D831-1776F5B4B1F2}"/>
              </a:ext>
            </a:extLst>
          </p:cNvPr>
          <p:cNvSpPr txBox="1">
            <a:spLocks/>
          </p:cNvSpPr>
          <p:nvPr/>
        </p:nvSpPr>
        <p:spPr>
          <a:xfrm>
            <a:off x="1981201" y="397441"/>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C972257B-6483-1DB0-FACB-017278D46DEE}"/>
              </a:ext>
            </a:extLst>
          </p:cNvPr>
          <p:cNvSpPr txBox="1">
            <a:spLocks/>
          </p:cNvSpPr>
          <p:nvPr/>
        </p:nvSpPr>
        <p:spPr>
          <a:xfrm>
            <a:off x="2186609" y="1314449"/>
            <a:ext cx="8060766" cy="42514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Quy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yêu</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(GCC):</a:t>
            </a:r>
          </a:p>
          <a:p>
            <a:pPr marL="0" indent="0" algn="ctr">
              <a:buNone/>
            </a:pPr>
            <a:endParaRPr lang="en-US" sz="2400" dirty="0">
              <a:solidFill>
                <a:srgbClr val="0000FF"/>
              </a:solidFill>
              <a:latin typeface="Arial" panose="020B0604020202020204" pitchFamily="34" charset="0"/>
              <a:ea typeface="Calibri" panose="020F0502020204030204" pitchFamily="34" charset="0"/>
            </a:endParaRPr>
          </a:p>
          <a:p>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Giấy</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chuẩn</a:t>
            </a:r>
            <a:endPar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lượng</a:t>
            </a:r>
            <a:endPar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Nhãn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mác</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Giấy</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Halal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khẩu</a:t>
            </a:r>
            <a:r>
              <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ight Brace 7">
            <a:extLst>
              <a:ext uri="{FF2B5EF4-FFF2-40B4-BE49-F238E27FC236}">
                <a16:creationId xmlns:a16="http://schemas.microsoft.com/office/drawing/2014/main" id="{13E30955-2D10-75B4-117B-E9C6D6021689}"/>
              </a:ext>
            </a:extLst>
          </p:cNvPr>
          <p:cNvSpPr/>
          <p:nvPr/>
        </p:nvSpPr>
        <p:spPr>
          <a:xfrm>
            <a:off x="6369628" y="2426019"/>
            <a:ext cx="257207" cy="1016094"/>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sp>
        <p:nvSpPr>
          <p:cNvPr id="9" name="TextBox 8">
            <a:extLst>
              <a:ext uri="{FF2B5EF4-FFF2-40B4-BE49-F238E27FC236}">
                <a16:creationId xmlns:a16="http://schemas.microsoft.com/office/drawing/2014/main" id="{193ABDA1-29E1-C8B2-7B12-177026312780}"/>
              </a:ext>
            </a:extLst>
          </p:cNvPr>
          <p:cNvSpPr txBox="1"/>
          <p:nvPr/>
        </p:nvSpPr>
        <p:spPr>
          <a:xfrm rot="10800000" flipV="1">
            <a:off x="6626833" y="2229151"/>
            <a:ext cx="3132946" cy="1200329"/>
          </a:xfrm>
          <a:prstGeom prst="rect">
            <a:avLst/>
          </a:prstGeom>
          <a:noFill/>
        </p:spPr>
        <p:txBody>
          <a:bodyPr wrap="square" rtlCol="0">
            <a:spAutoFit/>
          </a:bodyPr>
          <a:lstStyle/>
          <a:p>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Do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lường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Vịnh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(GSMO)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cấp</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0" name="Picture 2" descr="Chứng Nhận Halal Là Gì? Vì Sao Các Thực Phẩm Lại Có Chứng Nhận Này?">
            <a:extLst>
              <a:ext uri="{FF2B5EF4-FFF2-40B4-BE49-F238E27FC236}">
                <a16:creationId xmlns:a16="http://schemas.microsoft.com/office/drawing/2014/main" id="{5D2E16BC-A162-C607-02F1-AAD8495693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8481" y="4344184"/>
            <a:ext cx="4070497" cy="24820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00115CE-F10C-B1FC-FF6E-C37F5D2644DE}"/>
              </a:ext>
            </a:extLst>
          </p:cNvPr>
          <p:cNvSpPr/>
          <p:nvPr/>
        </p:nvSpPr>
        <p:spPr>
          <a:xfrm>
            <a:off x="437322" y="31807"/>
            <a:ext cx="4253948" cy="896794"/>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Các nước vùng vịnh</a:t>
            </a:r>
            <a:endParaRPr lang="en-US" sz="2800"/>
          </a:p>
        </p:txBody>
      </p:sp>
    </p:spTree>
    <p:extLst>
      <p:ext uri="{BB962C8B-B14F-4D97-AF65-F5344CB8AC3E}">
        <p14:creationId xmlns:p14="http://schemas.microsoft.com/office/powerpoint/2010/main" val="83073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36CBE-08D7-0AA3-B931-9CA62A12EA05}"/>
            </a:ext>
          </a:extLst>
        </p:cNvPr>
        <p:cNvGrpSpPr/>
        <p:nvPr/>
      </p:nvGrpSpPr>
      <p:grpSpPr>
        <a:xfrm>
          <a:off x="0" y="0"/>
          <a:ext cx="0" cy="0"/>
          <a:chOff x="0" y="0"/>
          <a:chExt cx="0" cy="0"/>
        </a:xfrm>
      </p:grpSpPr>
      <p:pic>
        <p:nvPicPr>
          <p:cNvPr id="31" name="picture 31">
            <a:extLst>
              <a:ext uri="{FF2B5EF4-FFF2-40B4-BE49-F238E27FC236}">
                <a16:creationId xmlns:a16="http://schemas.microsoft.com/office/drawing/2014/main" id="{28BA9694-46C9-A08C-B566-676C8331C005}"/>
              </a:ext>
            </a:extLst>
          </p:cNvPr>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a:extLst>
              <a:ext uri="{FF2B5EF4-FFF2-40B4-BE49-F238E27FC236}">
                <a16:creationId xmlns:a16="http://schemas.microsoft.com/office/drawing/2014/main" id="{884C89A9-577A-6DB2-0CBE-6606E924CF9D}"/>
              </a:ext>
            </a:extLst>
          </p:cNvPr>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a:extLst>
              <a:ext uri="{FF2B5EF4-FFF2-40B4-BE49-F238E27FC236}">
                <a16:creationId xmlns:a16="http://schemas.microsoft.com/office/drawing/2014/main" id="{DA5A2BDD-C4B8-311F-FD2D-ED991B11E12C}"/>
              </a:ext>
            </a:extLst>
          </p:cNvPr>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a:extLst>
              <a:ext uri="{FF2B5EF4-FFF2-40B4-BE49-F238E27FC236}">
                <a16:creationId xmlns:a16="http://schemas.microsoft.com/office/drawing/2014/main" id="{13C59A51-6D27-E137-F6A4-D58F93AA32E6}"/>
              </a:ext>
            </a:extLst>
          </p:cNvPr>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FDB7D76C-84D1-C0B3-D9E6-12BAD80B8BC1}"/>
              </a:ext>
            </a:extLst>
          </p:cNvPr>
          <p:cNvPicPr>
            <a:picLocks noChangeAspect="1"/>
          </p:cNvPicPr>
          <p:nvPr/>
        </p:nvPicPr>
        <p:blipFill>
          <a:blip r:embed="rId6"/>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42135126-5432-E119-5BF2-3964404F12CF}"/>
              </a:ext>
            </a:extLst>
          </p:cNvPr>
          <p:cNvSpPr txBox="1">
            <a:spLocks/>
          </p:cNvSpPr>
          <p:nvPr/>
        </p:nvSpPr>
        <p:spPr>
          <a:xfrm>
            <a:off x="1981201" y="397441"/>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Các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vịnh</a:t>
            </a:r>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85AE467C-CFCC-F9FF-3B51-9D3A780A5584}"/>
              </a:ext>
            </a:extLst>
          </p:cNvPr>
          <p:cNvSpPr txBox="1">
            <a:spLocks/>
          </p:cNvSpPr>
          <p:nvPr/>
        </p:nvSpPr>
        <p:spPr>
          <a:xfrm>
            <a:off x="464090" y="959198"/>
            <a:ext cx="8322101" cy="924950"/>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chuẩn</a:t>
            </a:r>
            <a:r>
              <a:rPr lang="en-US" sz="2400" b="1" dirty="0">
                <a:latin typeface="Times New Roman" panose="02020603050405020304" pitchFamily="18" charset="0"/>
                <a:cs typeface="Times New Roman" panose="02020603050405020304" pitchFamily="18" charset="0"/>
              </a:rPr>
              <a:t> Quốc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(GSO-GCC Standardization Organization)</a:t>
            </a:r>
            <a:endParaRPr lang="vi-VN"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7A5D64B-D2D1-8012-6440-93A900003FA5}"/>
              </a:ext>
            </a:extLst>
          </p:cNvPr>
          <p:cNvSpPr txBox="1">
            <a:spLocks/>
          </p:cNvSpPr>
          <p:nvPr/>
        </p:nvSpPr>
        <p:spPr>
          <a:xfrm>
            <a:off x="228600" y="2061469"/>
            <a:ext cx="8465885" cy="4210177"/>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GSO 2055-1:2015 (Halal Food – Part 1: General Requirements)</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Quy định các yêu cầu chung cho thực phẩm Halal trong chuỗi từ thu nhận nguyên liệu, chế biến, đóng gói, lưu kho đến phân phối.</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GSO 2055-2:2021 (Halal – Part 2: General Requirements for Halal Certification Bodies)</a:t>
            </a:r>
            <a:r>
              <a:rPr lang="en-US" sz="2400" dirty="0">
                <a:latin typeface="Times New Roman" panose="02020603050405020304" pitchFamily="18" charset="0"/>
                <a:cs typeface="Times New Roman" panose="02020603050405020304" pitchFamily="18" charset="0"/>
              </a:rPr>
              <a:t>: Y</a:t>
            </a:r>
            <a:r>
              <a:rPr lang="vi-VN" sz="2400" dirty="0">
                <a:latin typeface="Times New Roman" panose="02020603050405020304" pitchFamily="18" charset="0"/>
                <a:cs typeface="Times New Roman" panose="02020603050405020304" pitchFamily="18" charset="0"/>
              </a:rPr>
              <a:t>êu cầu áp dụng đối với các tổ chức chứng nhận Halal: thẩm quyền, cấu trúc tổ chức, tính khách quan, quy trình cấp chứng nhận, kiểm tra &amp; giám sát</a:t>
            </a:r>
            <a:r>
              <a:rPr lang="en-US"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GSO 2055-3:2021</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Quy định các yêu cầu chung đối với cơ quan cấp công nhận (accreditation bodies) – tức cơ quan đánh giá &amp; công nhận các tổ chức chứng nhận Halal.</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GSO 993 / GSO 993:2015 (Animal Slaughtering Requirements)</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Quy định kỹ thuật bắt buộc cho việc giết mổ động vật theo luật Hồi giáo (Shariah) trong GCC</a:t>
            </a:r>
            <a:br>
              <a:rPr lang="en-US" sz="24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1AA163F3-10CE-0CD8-FFDD-DE4D63F0932C}"/>
              </a:ext>
            </a:extLst>
          </p:cNvPr>
          <p:cNvSpPr/>
          <p:nvPr/>
        </p:nvSpPr>
        <p:spPr>
          <a:xfrm>
            <a:off x="437322" y="31807"/>
            <a:ext cx="4253948" cy="896794"/>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Các nước vùng vịnh</a:t>
            </a:r>
            <a:endParaRPr lang="en-US" sz="2800"/>
          </a:p>
        </p:txBody>
      </p:sp>
    </p:spTree>
    <p:extLst>
      <p:ext uri="{BB962C8B-B14F-4D97-AF65-F5344CB8AC3E}">
        <p14:creationId xmlns:p14="http://schemas.microsoft.com/office/powerpoint/2010/main" val="4113503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16EA3-7923-BC32-5F5A-8A99524CC3AA}"/>
            </a:ext>
          </a:extLst>
        </p:cNvPr>
        <p:cNvGrpSpPr/>
        <p:nvPr/>
      </p:nvGrpSpPr>
      <p:grpSpPr>
        <a:xfrm>
          <a:off x="0" y="0"/>
          <a:ext cx="0" cy="0"/>
          <a:chOff x="0" y="0"/>
          <a:chExt cx="0" cy="0"/>
        </a:xfrm>
      </p:grpSpPr>
      <p:pic>
        <p:nvPicPr>
          <p:cNvPr id="31" name="picture 31">
            <a:extLst>
              <a:ext uri="{FF2B5EF4-FFF2-40B4-BE49-F238E27FC236}">
                <a16:creationId xmlns:a16="http://schemas.microsoft.com/office/drawing/2014/main" id="{3CD470B2-4E34-CCE2-0BB3-91D2AFB5B798}"/>
              </a:ext>
            </a:extLst>
          </p:cNvPr>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a:extLst>
              <a:ext uri="{FF2B5EF4-FFF2-40B4-BE49-F238E27FC236}">
                <a16:creationId xmlns:a16="http://schemas.microsoft.com/office/drawing/2014/main" id="{9B78D5A0-9E47-5E0A-E86C-F713D9270D61}"/>
              </a:ext>
            </a:extLst>
          </p:cNvPr>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a:extLst>
              <a:ext uri="{FF2B5EF4-FFF2-40B4-BE49-F238E27FC236}">
                <a16:creationId xmlns:a16="http://schemas.microsoft.com/office/drawing/2014/main" id="{93A9E957-A2C5-F340-708F-0BCA1A029D68}"/>
              </a:ext>
            </a:extLst>
          </p:cNvPr>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a:extLst>
              <a:ext uri="{FF2B5EF4-FFF2-40B4-BE49-F238E27FC236}">
                <a16:creationId xmlns:a16="http://schemas.microsoft.com/office/drawing/2014/main" id="{79D07F30-455C-08A0-C0E3-5F79EC4A4C9D}"/>
              </a:ext>
            </a:extLst>
          </p:cNvPr>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E3A15ECB-BE0F-BEAE-55AD-0159161BEFD3}"/>
              </a:ext>
            </a:extLst>
          </p:cNvPr>
          <p:cNvPicPr>
            <a:picLocks noChangeAspect="1"/>
          </p:cNvPicPr>
          <p:nvPr/>
        </p:nvPicPr>
        <p:blipFill>
          <a:blip r:embed="rId6"/>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116DFBF8-92FC-8563-274D-19044F0B71E1}"/>
              </a:ext>
            </a:extLst>
          </p:cNvPr>
          <p:cNvSpPr txBox="1">
            <a:spLocks/>
          </p:cNvSpPr>
          <p:nvPr/>
        </p:nvSpPr>
        <p:spPr>
          <a:xfrm>
            <a:off x="1981201" y="397441"/>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F92609FE-0871-6D4A-9E61-BDEDDEF51503}"/>
              </a:ext>
            </a:extLst>
          </p:cNvPr>
          <p:cNvSpPr txBox="1">
            <a:spLocks/>
          </p:cNvSpPr>
          <p:nvPr/>
        </p:nvSpPr>
        <p:spPr>
          <a:xfrm>
            <a:off x="586410" y="987376"/>
            <a:ext cx="7893094" cy="924950"/>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chuẩn</a:t>
            </a:r>
            <a:r>
              <a:rPr lang="en-US" sz="2400" b="1" dirty="0">
                <a:latin typeface="Times New Roman" panose="02020603050405020304" pitchFamily="18" charset="0"/>
                <a:cs typeface="Times New Roman" panose="02020603050405020304" pitchFamily="18" charset="0"/>
              </a:rPr>
              <a:t> Quốc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(GSO-GCC Standardization Organization</a:t>
            </a:r>
            <a:r>
              <a:rPr lang="en-US" sz="2400" b="1" dirty="0"/>
              <a:t>)</a:t>
            </a:r>
            <a:endParaRPr lang="vi-VN" sz="2400" b="1" dirty="0"/>
          </a:p>
        </p:txBody>
      </p:sp>
      <p:sp>
        <p:nvSpPr>
          <p:cNvPr id="3" name="Content Placeholder 2">
            <a:extLst>
              <a:ext uri="{FF2B5EF4-FFF2-40B4-BE49-F238E27FC236}">
                <a16:creationId xmlns:a16="http://schemas.microsoft.com/office/drawing/2014/main" id="{98A46845-EC49-54D3-2213-7FD6C8D41E21}"/>
              </a:ext>
            </a:extLst>
          </p:cNvPr>
          <p:cNvSpPr txBox="1">
            <a:spLocks/>
          </p:cNvSpPr>
          <p:nvPr/>
        </p:nvSpPr>
        <p:spPr>
          <a:xfrm>
            <a:off x="688360" y="1754046"/>
            <a:ext cx="8137588" cy="480578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 GSO CODEX STAN 193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GSO 2500 Các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GSO 1016 Các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GSO 707  Các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GSO 1820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uống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GSO 382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GSO 839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br>
              <a:rPr lang="en-US" sz="24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CD71FA4-6FC4-5182-E505-8A54E6BFE9BA}"/>
              </a:ext>
            </a:extLst>
          </p:cNvPr>
          <p:cNvSpPr/>
          <p:nvPr/>
        </p:nvSpPr>
        <p:spPr>
          <a:xfrm>
            <a:off x="437322" y="31807"/>
            <a:ext cx="4253948" cy="896794"/>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Các nước vùng vịnh</a:t>
            </a:r>
            <a:endParaRPr lang="en-US" sz="2800"/>
          </a:p>
        </p:txBody>
      </p:sp>
      <p:pic>
        <p:nvPicPr>
          <p:cNvPr id="6" name="Picture 5">
            <a:extLst>
              <a:ext uri="{FF2B5EF4-FFF2-40B4-BE49-F238E27FC236}">
                <a16:creationId xmlns:a16="http://schemas.microsoft.com/office/drawing/2014/main" id="{F0B906EC-185D-79C8-915C-AE2D02CBDF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25948" y="1921572"/>
            <a:ext cx="3279509" cy="2858458"/>
          </a:xfrm>
          <a:prstGeom prst="rect">
            <a:avLst/>
          </a:prstGeom>
        </p:spPr>
      </p:pic>
    </p:spTree>
    <p:extLst>
      <p:ext uri="{BB962C8B-B14F-4D97-AF65-F5344CB8AC3E}">
        <p14:creationId xmlns:p14="http://schemas.microsoft.com/office/powerpoint/2010/main" val="2584368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BC055-FA8F-AD73-A278-621D7D80660C}"/>
            </a:ext>
          </a:extLst>
        </p:cNvPr>
        <p:cNvGrpSpPr/>
        <p:nvPr/>
      </p:nvGrpSpPr>
      <p:grpSpPr>
        <a:xfrm>
          <a:off x="0" y="0"/>
          <a:ext cx="0" cy="0"/>
          <a:chOff x="0" y="0"/>
          <a:chExt cx="0" cy="0"/>
        </a:xfrm>
      </p:grpSpPr>
      <p:pic>
        <p:nvPicPr>
          <p:cNvPr id="32" name="picture 32">
            <a:extLst>
              <a:ext uri="{FF2B5EF4-FFF2-40B4-BE49-F238E27FC236}">
                <a16:creationId xmlns:a16="http://schemas.microsoft.com/office/drawing/2014/main" id="{D71BE533-FC34-BD2C-45E7-347F001B86C3}"/>
              </a:ext>
            </a:extLst>
          </p:cNvPr>
          <p:cNvPicPr>
            <a:picLocks noChangeAspect="1"/>
          </p:cNvPicPr>
          <p:nvPr/>
        </p:nvPicPr>
        <p:blipFill>
          <a:blip r:embed="rId2"/>
          <a:stretch>
            <a:fillRect/>
          </a:stretch>
        </p:blipFill>
        <p:spPr>
          <a:xfrm rot="21600000">
            <a:off x="8903207" y="4780030"/>
            <a:ext cx="1712976" cy="1220723"/>
          </a:xfrm>
          <a:prstGeom prst="rect">
            <a:avLst/>
          </a:prstGeom>
        </p:spPr>
      </p:pic>
      <p:pic>
        <p:nvPicPr>
          <p:cNvPr id="36" name="picture 36">
            <a:extLst>
              <a:ext uri="{FF2B5EF4-FFF2-40B4-BE49-F238E27FC236}">
                <a16:creationId xmlns:a16="http://schemas.microsoft.com/office/drawing/2014/main" id="{FEBDA3FA-5E47-8E4B-DEA6-9B6BCEAE133E}"/>
              </a:ext>
            </a:extLst>
          </p:cNvPr>
          <p:cNvPicPr>
            <a:picLocks noChangeAspect="1"/>
          </p:cNvPicPr>
          <p:nvPr/>
        </p:nvPicPr>
        <p:blipFill>
          <a:blip r:embed="rId3"/>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1768E181-E3AD-CF26-136F-443FA601B702}"/>
              </a:ext>
            </a:extLst>
          </p:cNvPr>
          <p:cNvPicPr>
            <a:picLocks noChangeAspect="1"/>
          </p:cNvPicPr>
          <p:nvPr/>
        </p:nvPicPr>
        <p:blipFill>
          <a:blip r:embed="rId4"/>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72D3B005-3A56-B84C-1C53-5EF23EA3C674}"/>
              </a:ext>
            </a:extLst>
          </p:cNvPr>
          <p:cNvSpPr txBox="1">
            <a:spLocks/>
          </p:cNvSpPr>
          <p:nvPr/>
        </p:nvSpPr>
        <p:spPr>
          <a:xfrm>
            <a:off x="1762543" y="72410"/>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1B682468-8143-0C88-D46D-5A311B5D6E72}"/>
              </a:ext>
            </a:extLst>
          </p:cNvPr>
          <p:cNvSpPr txBox="1">
            <a:spLocks/>
          </p:cNvSpPr>
          <p:nvPr/>
        </p:nvSpPr>
        <p:spPr>
          <a:xfrm>
            <a:off x="123896" y="1898074"/>
            <a:ext cx="7229057" cy="30618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imes New Roman" panose="02020603050405020304" pitchFamily="18" charset="0"/>
                <a:cs typeface="Times New Roman" panose="02020603050405020304" pitchFamily="18" charset="0"/>
              </a:rPr>
              <a:t>Thông </a:t>
            </a:r>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kern="0" dirty="0">
                <a:latin typeface="Times New Roman" panose="02020603050405020304" pitchFamily="18" charset="0"/>
                <a:cs typeface="Times New Roman" panose="02020603050405020304" pitchFamily="18" charset="0"/>
              </a:rPr>
              <a:t>G/SPS/N/ARE/299, G/SPS/N/BHR/253 G/SPS/N/KWT/180, G/SPS/N/OMN/148 G/SPS/N/QAT/152, G/SPS/N/SAU/570 G/SPS/N/YEM/93</a:t>
            </a:r>
          </a:p>
          <a:p>
            <a:pPr marL="0" indent="0">
              <a:lnSpc>
                <a:spcPct val="100000"/>
              </a:lnSpc>
              <a:buNone/>
            </a:pPr>
            <a:r>
              <a:rPr lang="en-US" sz="2400" kern="0" dirty="0" err="1">
                <a:latin typeface="Times New Roman" panose="02020603050405020304" pitchFamily="18" charset="0"/>
                <a:cs typeface="Times New Roman" panose="02020603050405020304" pitchFamily="18" charset="0"/>
              </a:rPr>
              <a:t>Ngày</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thông</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báo</a:t>
            </a:r>
            <a:r>
              <a:rPr lang="en-US" sz="2400" kern="0" dirty="0">
                <a:latin typeface="Times New Roman" panose="02020603050405020304" pitchFamily="18" charset="0"/>
                <a:cs typeface="Times New Roman" panose="02020603050405020304" pitchFamily="18" charset="0"/>
              </a:rPr>
              <a:t>: 29/07/2025</a:t>
            </a:r>
          </a:p>
          <a:p>
            <a:pPr algn="just">
              <a:lnSpc>
                <a:spcPct val="100000"/>
              </a:lnSpc>
              <a:spcAft>
                <a:spcPts val="800"/>
              </a:spcAft>
            </a:pPr>
            <a:r>
              <a:rPr lang="en-US" sz="2400" kern="0" dirty="0" err="1">
                <a:latin typeface="Times New Roman" panose="02020603050405020304" pitchFamily="18" charset="0"/>
                <a:cs typeface="Times New Roman" panose="02020603050405020304" pitchFamily="18" charset="0"/>
              </a:rPr>
              <a:t>Nội</a:t>
            </a:r>
            <a:r>
              <a:rPr lang="en-US" sz="2400" kern="0" dirty="0">
                <a:latin typeface="Times New Roman" panose="02020603050405020304" pitchFamily="18" charset="0"/>
                <a:cs typeface="Times New Roman" panose="02020603050405020304" pitchFamily="18" charset="0"/>
              </a:rPr>
              <a:t> dung: Quy </a:t>
            </a:r>
            <a:r>
              <a:rPr lang="en-US" sz="2400" kern="0" dirty="0" err="1">
                <a:latin typeface="Times New Roman" panose="02020603050405020304" pitchFamily="18" charset="0"/>
                <a:cs typeface="Times New Roman" panose="02020603050405020304" pitchFamily="18" charset="0"/>
              </a:rPr>
              <a:t>định</a:t>
            </a:r>
            <a:r>
              <a:rPr lang="en-US" sz="2400" kern="0" dirty="0">
                <a:latin typeface="Times New Roman" panose="02020603050405020304" pitchFamily="18" charset="0"/>
                <a:cs typeface="Times New Roman" panose="02020603050405020304" pitchFamily="18" charset="0"/>
              </a:rPr>
              <a:t> MRL </a:t>
            </a:r>
            <a:r>
              <a:rPr lang="en-US" sz="2400" kern="0" dirty="0" err="1">
                <a:latin typeface="Times New Roman" panose="02020603050405020304" pitchFamily="18" charset="0"/>
                <a:cs typeface="Times New Roman" panose="02020603050405020304" pitchFamily="18" charset="0"/>
              </a:rPr>
              <a:t>đối</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với</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các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chất</a:t>
            </a:r>
            <a:r>
              <a:rPr lang="en-US" sz="2400" kern="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endParaRPr lang="en-US" sz="2400" kern="0" dirty="0">
              <a:latin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n-US" sz="2400" kern="0" dirty="0">
                <a:latin typeface="Times New Roman" panose="02020603050405020304" pitchFamily="18" charset="0"/>
                <a:cs typeface="Times New Roman" panose="02020603050405020304" pitchFamily="18" charset="0"/>
                <a:hlinkClick r:id="rId5"/>
              </a:rPr>
              <a:t>https://members.wto.org/crnattachments/2025/SPS/SAU/25_05026_00_e.pdf</a:t>
            </a:r>
            <a:endParaRPr lang="en-US" sz="2400" kern="0" dirty="0">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400" kern="0"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3265B44E-1791-CEEF-D24E-DC98D650179A}"/>
              </a:ext>
            </a:extLst>
          </p:cNvPr>
          <p:cNvSpPr/>
          <p:nvPr/>
        </p:nvSpPr>
        <p:spPr>
          <a:xfrm>
            <a:off x="437322" y="31807"/>
            <a:ext cx="4253948" cy="896794"/>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Các nước vùng vịnh</a:t>
            </a:r>
            <a:endParaRPr lang="en-US" sz="2800"/>
          </a:p>
        </p:txBody>
      </p:sp>
      <p:pic>
        <p:nvPicPr>
          <p:cNvPr id="10" name="Picture 9">
            <a:extLst>
              <a:ext uri="{FF2B5EF4-FFF2-40B4-BE49-F238E27FC236}">
                <a16:creationId xmlns:a16="http://schemas.microsoft.com/office/drawing/2014/main" id="{0E8B16FC-29EA-F681-14C8-A7A4D1AE0A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5953" y="2260912"/>
            <a:ext cx="4439478" cy="2954271"/>
          </a:xfrm>
          <a:prstGeom prst="rect">
            <a:avLst/>
          </a:prstGeom>
        </p:spPr>
      </p:pic>
    </p:spTree>
    <p:extLst>
      <p:ext uri="{BB962C8B-B14F-4D97-AF65-F5344CB8AC3E}">
        <p14:creationId xmlns:p14="http://schemas.microsoft.com/office/powerpoint/2010/main" val="4279890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7C1FC-5731-4BA7-EBAD-14917564ED16}"/>
            </a:ext>
          </a:extLst>
        </p:cNvPr>
        <p:cNvGrpSpPr/>
        <p:nvPr/>
      </p:nvGrpSpPr>
      <p:grpSpPr>
        <a:xfrm>
          <a:off x="0" y="0"/>
          <a:ext cx="0" cy="0"/>
          <a:chOff x="0" y="0"/>
          <a:chExt cx="0" cy="0"/>
        </a:xfrm>
      </p:grpSpPr>
      <p:pic>
        <p:nvPicPr>
          <p:cNvPr id="31" name="picture 31">
            <a:extLst>
              <a:ext uri="{FF2B5EF4-FFF2-40B4-BE49-F238E27FC236}">
                <a16:creationId xmlns:a16="http://schemas.microsoft.com/office/drawing/2014/main" id="{74427CB3-FB9A-7921-50E6-F5E0FFF28E67}"/>
              </a:ext>
            </a:extLst>
          </p:cNvPr>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a:extLst>
              <a:ext uri="{FF2B5EF4-FFF2-40B4-BE49-F238E27FC236}">
                <a16:creationId xmlns:a16="http://schemas.microsoft.com/office/drawing/2014/main" id="{ACF3BD8C-E321-4DE6-5CB3-C77C0351A41C}"/>
              </a:ext>
            </a:extLst>
          </p:cNvPr>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a:extLst>
              <a:ext uri="{FF2B5EF4-FFF2-40B4-BE49-F238E27FC236}">
                <a16:creationId xmlns:a16="http://schemas.microsoft.com/office/drawing/2014/main" id="{0BB7533E-53C2-DC26-05F0-A196A8095FD4}"/>
              </a:ext>
            </a:extLst>
          </p:cNvPr>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a:extLst>
              <a:ext uri="{FF2B5EF4-FFF2-40B4-BE49-F238E27FC236}">
                <a16:creationId xmlns:a16="http://schemas.microsoft.com/office/drawing/2014/main" id="{C3EF2EAC-5548-BAB3-D7BE-6458402A240C}"/>
              </a:ext>
            </a:extLst>
          </p:cNvPr>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1D693261-C56A-8FE2-8715-05DFE8EE0B72}"/>
              </a:ext>
            </a:extLst>
          </p:cNvPr>
          <p:cNvPicPr>
            <a:picLocks noChangeAspect="1"/>
          </p:cNvPicPr>
          <p:nvPr/>
        </p:nvPicPr>
        <p:blipFill>
          <a:blip r:embed="rId6"/>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ADCC571D-7B58-7B9A-FE2B-87BF4E4B4526}"/>
              </a:ext>
            </a:extLst>
          </p:cNvPr>
          <p:cNvSpPr txBox="1">
            <a:spLocks/>
          </p:cNvSpPr>
          <p:nvPr/>
        </p:nvSpPr>
        <p:spPr>
          <a:xfrm>
            <a:off x="1981201" y="397441"/>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Các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vịnh</a:t>
            </a:r>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graphicFrame>
        <p:nvGraphicFramePr>
          <p:cNvPr id="5" name="Content Placeholder 3">
            <a:extLst>
              <a:ext uri="{FF2B5EF4-FFF2-40B4-BE49-F238E27FC236}">
                <a16:creationId xmlns:a16="http://schemas.microsoft.com/office/drawing/2014/main" id="{F12AD5BD-F1F9-D124-2D11-C815B8F41A89}"/>
              </a:ext>
            </a:extLst>
          </p:cNvPr>
          <p:cNvGraphicFramePr>
            <a:graphicFrameLocks/>
          </p:cNvGraphicFramePr>
          <p:nvPr/>
        </p:nvGraphicFramePr>
        <p:xfrm>
          <a:off x="2133600" y="1981201"/>
          <a:ext cx="7548602" cy="4160103"/>
        </p:xfrm>
        <a:graphic>
          <a:graphicData uri="http://schemas.openxmlformats.org/drawingml/2006/table">
            <a:tbl>
              <a:tblPr firstRow="1" firstCol="1" bandRow="1">
                <a:tableStyleId>{5C22544A-7EE6-4342-B048-85BDC9FD1C3A}</a:tableStyleId>
              </a:tblPr>
              <a:tblGrid>
                <a:gridCol w="3716215">
                  <a:extLst>
                    <a:ext uri="{9D8B030D-6E8A-4147-A177-3AD203B41FA5}">
                      <a16:colId xmlns:a16="http://schemas.microsoft.com/office/drawing/2014/main" val="20000"/>
                    </a:ext>
                  </a:extLst>
                </a:gridCol>
                <a:gridCol w="898965">
                  <a:extLst>
                    <a:ext uri="{9D8B030D-6E8A-4147-A177-3AD203B41FA5}">
                      <a16:colId xmlns:a16="http://schemas.microsoft.com/office/drawing/2014/main" val="20002"/>
                    </a:ext>
                  </a:extLst>
                </a:gridCol>
                <a:gridCol w="2933422">
                  <a:extLst>
                    <a:ext uri="{9D8B030D-6E8A-4147-A177-3AD203B41FA5}">
                      <a16:colId xmlns:a16="http://schemas.microsoft.com/office/drawing/2014/main" val="20003"/>
                    </a:ext>
                  </a:extLst>
                </a:gridCol>
              </a:tblGrid>
              <a:tr h="498072">
                <a:tc rowSpan="2">
                  <a:txBody>
                    <a:bodyPr/>
                    <a:lstStyle/>
                    <a:p>
                      <a:pPr marR="21590" algn="just">
                        <a:lnSpc>
                          <a:spcPct val="107000"/>
                        </a:lnSpc>
                        <a:spcAft>
                          <a:spcPts val="0"/>
                        </a:spcAft>
                      </a:pPr>
                      <a:r>
                        <a:rPr lang="en-US" sz="2000" kern="100" dirty="0" err="1">
                          <a:effectLst/>
                          <a:latin typeface="Times New Roman" panose="02020603050405020304" pitchFamily="18" charset="0"/>
                          <a:cs typeface="Times New Roman" panose="02020603050405020304" pitchFamily="18" charset="0"/>
                        </a:rPr>
                        <a:t>Sản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phẩm</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285750" marR="0" lvl="0" indent="0" algn="just" defTabSz="914400" rtl="0" eaLnBrk="1" fontAlgn="auto" latinLnBrk="0" hangingPunct="1">
                        <a:lnSpc>
                          <a:spcPct val="107000"/>
                        </a:lnSpc>
                        <a:spcBef>
                          <a:spcPts val="0"/>
                        </a:spcBef>
                        <a:spcAft>
                          <a:spcPts val="0"/>
                        </a:spcAft>
                        <a:buClrTx/>
                        <a:buSzTx/>
                        <a:buFontTx/>
                        <a:buNone/>
                        <a:tabLst/>
                        <a:defRPr/>
                      </a:pPr>
                      <a:r>
                        <a:rPr lang="en-US" sz="2000" kern="100" dirty="0">
                          <a:effectLst/>
                          <a:latin typeface="Times New Roman" panose="02020603050405020304" pitchFamily="18" charset="0"/>
                          <a:cs typeface="Times New Roman" panose="02020603050405020304" pitchFamily="18" charset="0"/>
                        </a:rPr>
                        <a:t>Aflatoxin (ppb)</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val="10000"/>
                  </a:ext>
                </a:extLst>
              </a:tr>
              <a:tr h="261053">
                <a:tc vMerge="1">
                  <a:txBody>
                    <a:bodyPr/>
                    <a:lstStyle/>
                    <a:p>
                      <a:pPr marR="21590"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cs typeface="Times New Roman" panose="02020603050405020304" pitchFamily="18" charset="0"/>
                        </a:rPr>
                        <a:t>M1</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a:effectLst/>
                          <a:latin typeface="Times New Roman" panose="02020603050405020304" pitchFamily="18" charset="0"/>
                          <a:cs typeface="Times New Roman" panose="02020603050405020304" pitchFamily="18" charset="0"/>
                        </a:rPr>
                        <a:t>Tổng (B1,B2, G1,G2)</a:t>
                      </a:r>
                      <a:endParaRPr lang="vi-VN"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61053">
                <a:tc>
                  <a:txBody>
                    <a:bodyPr/>
                    <a:lstStyle/>
                    <a:p>
                      <a:pPr marR="21590" algn="just">
                        <a:lnSpc>
                          <a:spcPct val="107000"/>
                        </a:lnSpc>
                        <a:spcAft>
                          <a:spcPts val="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Đậu</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phộng</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15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thô</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9876">
                <a:tc>
                  <a:txBody>
                    <a:bodyPr/>
                    <a:lstStyle/>
                    <a:p>
                      <a:pPr marR="21590" algn="just">
                        <a:lnSpc>
                          <a:spcPct val="107000"/>
                        </a:lnSpc>
                        <a:spcAft>
                          <a:spcPts val="0"/>
                        </a:spcAft>
                      </a:pPr>
                      <a:r>
                        <a:rPr lang="en-US" sz="2000" kern="100" dirty="0" err="1">
                          <a:effectLst/>
                          <a:latin typeface="Times New Roman" panose="02020603050405020304" pitchFamily="18" charset="0"/>
                          <a:cs typeface="Times New Roman" panose="02020603050405020304" pitchFamily="18" charset="0"/>
                        </a:rPr>
                        <a:t>Gạo</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cs typeface="Times New Roman" panose="02020603050405020304" pitchFamily="18" charset="0"/>
                        </a:rPr>
                        <a:t>10 </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5119">
                <a:tc>
                  <a:txBody>
                    <a:bodyPr/>
                    <a:lstStyle/>
                    <a:p>
                      <a:pPr marR="21590"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Gia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vị</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15119">
                <a:tc>
                  <a:txBody>
                    <a:bodyPr/>
                    <a:lstStyle/>
                    <a:p>
                      <a:pPr marR="21590" algn="just">
                        <a:lnSpc>
                          <a:spcPct val="107000"/>
                        </a:lnSpc>
                        <a:spcAft>
                          <a:spcPts val="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sấy</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khô</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sấy</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khô</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10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thô</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2103896"/>
                  </a:ext>
                </a:extLst>
              </a:tr>
              <a:tr h="522106">
                <a:tc>
                  <a:txBody>
                    <a:bodyPr/>
                    <a:lstStyle/>
                    <a:p>
                      <a:pPr marR="21590" algn="just">
                        <a:lnSpc>
                          <a:spcPct val="107000"/>
                        </a:lnSpc>
                        <a:spcAft>
                          <a:spcPts val="0"/>
                        </a:spcAft>
                      </a:pPr>
                      <a:r>
                        <a:rPr lang="en-US" sz="2000" kern="100" dirty="0" err="1">
                          <a:effectLst/>
                          <a:latin typeface="Times New Roman" panose="02020603050405020304" pitchFamily="18" charset="0"/>
                          <a:cs typeface="Times New Roman" panose="02020603050405020304" pitchFamily="18" charset="0"/>
                        </a:rPr>
                        <a:t>Sản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phẩm</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hạt</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chế</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biến</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cs typeface="Times New Roman" panose="02020603050405020304" pitchFamily="18" charset="0"/>
                        </a:rPr>
                        <a:t>15 (</a:t>
                      </a:r>
                      <a:r>
                        <a:rPr lang="en-US" sz="2000" kern="100" dirty="0" err="1">
                          <a:effectLst/>
                          <a:latin typeface="Times New Roman" panose="02020603050405020304" pitchFamily="18" charset="0"/>
                          <a:cs typeface="Times New Roman" panose="02020603050405020304" pitchFamily="18" charset="0"/>
                        </a:rPr>
                        <a:t>dạng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thô</a:t>
                      </a:r>
                      <a:r>
                        <a:rPr lang="en-US" sz="2000" kern="100" dirty="0">
                          <a:effectLst/>
                          <a:latin typeface="Times New Roman" panose="02020603050405020304" pitchFamily="18" charset="0"/>
                          <a:cs typeface="Times New Roman" panose="02020603050405020304" pitchFamily="18" charset="0"/>
                        </a:rPr>
                        <a:t>)</a:t>
                      </a:r>
                      <a:endParaRPr lang="vi-VN" sz="2000" kern="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kern="100" dirty="0">
                          <a:effectLst/>
                          <a:latin typeface="Times New Roman" panose="02020603050405020304" pitchFamily="18" charset="0"/>
                          <a:cs typeface="Times New Roman" panose="02020603050405020304" pitchFamily="18" charset="0"/>
                        </a:rPr>
                        <a:t>10 (</a:t>
                      </a:r>
                      <a:r>
                        <a:rPr lang="en-US" sz="2000" kern="100" dirty="0" err="1">
                          <a:effectLst/>
                          <a:latin typeface="Times New Roman" panose="02020603050405020304" pitchFamily="18" charset="0"/>
                          <a:cs typeface="Times New Roman" panose="02020603050405020304" pitchFamily="18" charset="0"/>
                        </a:rPr>
                        <a:t>dạng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ăn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liền</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22106">
                <a:tc>
                  <a:txBody>
                    <a:bodyPr/>
                    <a:lstStyle/>
                    <a:p>
                      <a:pPr marR="21590" algn="just">
                        <a:lnSpc>
                          <a:spcPct val="107000"/>
                        </a:lnSpc>
                        <a:spcAft>
                          <a:spcPts val="0"/>
                        </a:spcAft>
                      </a:pPr>
                      <a:r>
                        <a:rPr lang="en-US" sz="2000" kern="100" dirty="0" err="1">
                          <a:effectLst/>
                          <a:latin typeface="Times New Roman" panose="02020603050405020304" pitchFamily="18" charset="0"/>
                          <a:cs typeface="Times New Roman" panose="02020603050405020304" pitchFamily="18" charset="0"/>
                        </a:rPr>
                        <a:t>Sữa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và</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các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sản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phẩm</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chế</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biến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từ</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sữa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dạng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ăn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liền</a:t>
                      </a:r>
                      <a:r>
                        <a:rPr lang="en-US" sz="2000" kern="100" dirty="0">
                          <a:effectLst/>
                          <a:latin typeface="Times New Roman" panose="02020603050405020304" pitchFamily="18" charset="0"/>
                          <a:cs typeface="Times New Roman" panose="02020603050405020304" pitchFamily="18" charset="0"/>
                        </a:rPr>
                        <a:t>)</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0,5</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cs typeface="Times New Roman" panose="02020603050405020304" pitchFamily="18" charset="0"/>
                        </a:rPr>
                        <a:t> </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18118">
                <a:tc>
                  <a:txBody>
                    <a:bodyPr/>
                    <a:lstStyle/>
                    <a:p>
                      <a:pPr marR="21590" algn="just">
                        <a:lnSpc>
                          <a:spcPct val="107000"/>
                        </a:lnSpc>
                        <a:spcAft>
                          <a:spcPts val="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Ngũ</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cốc</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cs typeface="Times New Roman" panose="02020603050405020304" pitchFamily="18" charset="0"/>
                        </a:rPr>
                        <a:t> 4</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6" name="Title 1">
            <a:extLst>
              <a:ext uri="{FF2B5EF4-FFF2-40B4-BE49-F238E27FC236}">
                <a16:creationId xmlns:a16="http://schemas.microsoft.com/office/drawing/2014/main" id="{91A3FEFD-635C-6B92-C861-FE2481C6EF36}"/>
              </a:ext>
            </a:extLst>
          </p:cNvPr>
          <p:cNvSpPr txBox="1">
            <a:spLocks/>
          </p:cNvSpPr>
          <p:nvPr/>
        </p:nvSpPr>
        <p:spPr>
          <a:xfrm>
            <a:off x="2286001" y="1278716"/>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MRL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D833749-36D8-4A7A-A7F4-2601DFC34B19}"/>
              </a:ext>
            </a:extLst>
          </p:cNvPr>
          <p:cNvSpPr txBox="1"/>
          <p:nvPr/>
        </p:nvSpPr>
        <p:spPr>
          <a:xfrm>
            <a:off x="3588026" y="6141304"/>
            <a:ext cx="403976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(Theo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GSO 193:2024)</a:t>
            </a:r>
          </a:p>
        </p:txBody>
      </p:sp>
    </p:spTree>
    <p:extLst>
      <p:ext uri="{BB962C8B-B14F-4D97-AF65-F5344CB8AC3E}">
        <p14:creationId xmlns:p14="http://schemas.microsoft.com/office/powerpoint/2010/main" val="2074383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A6890-8B31-1502-FAFC-2300C6F1A57D}"/>
            </a:ext>
          </a:extLst>
        </p:cNvPr>
        <p:cNvGrpSpPr/>
        <p:nvPr/>
      </p:nvGrpSpPr>
      <p:grpSpPr>
        <a:xfrm>
          <a:off x="0" y="0"/>
          <a:ext cx="0" cy="0"/>
          <a:chOff x="0" y="0"/>
          <a:chExt cx="0" cy="0"/>
        </a:xfrm>
      </p:grpSpPr>
      <p:pic>
        <p:nvPicPr>
          <p:cNvPr id="31" name="picture 31">
            <a:extLst>
              <a:ext uri="{FF2B5EF4-FFF2-40B4-BE49-F238E27FC236}">
                <a16:creationId xmlns:a16="http://schemas.microsoft.com/office/drawing/2014/main" id="{16C51748-776E-BDC9-5A08-A9419649A6FD}"/>
              </a:ext>
            </a:extLst>
          </p:cNvPr>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a:extLst>
              <a:ext uri="{FF2B5EF4-FFF2-40B4-BE49-F238E27FC236}">
                <a16:creationId xmlns:a16="http://schemas.microsoft.com/office/drawing/2014/main" id="{AC99CFDC-A7D6-6B26-FB27-6182D451F5D3}"/>
              </a:ext>
            </a:extLst>
          </p:cNvPr>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a:extLst>
              <a:ext uri="{FF2B5EF4-FFF2-40B4-BE49-F238E27FC236}">
                <a16:creationId xmlns:a16="http://schemas.microsoft.com/office/drawing/2014/main" id="{5C94D2DB-CCDD-1CDD-8980-96AACDED3CB5}"/>
              </a:ext>
            </a:extLst>
          </p:cNvPr>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a:extLst>
              <a:ext uri="{FF2B5EF4-FFF2-40B4-BE49-F238E27FC236}">
                <a16:creationId xmlns:a16="http://schemas.microsoft.com/office/drawing/2014/main" id="{3469C87A-9953-660D-8F13-71FA56A9BBF4}"/>
              </a:ext>
            </a:extLst>
          </p:cNvPr>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B60F5B7E-0A8F-2F73-B043-54B3E97BD38D}"/>
              </a:ext>
            </a:extLst>
          </p:cNvPr>
          <p:cNvPicPr>
            <a:picLocks noChangeAspect="1"/>
          </p:cNvPicPr>
          <p:nvPr/>
        </p:nvPicPr>
        <p:blipFill>
          <a:blip r:embed="rId6"/>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70BF24D8-A064-788D-F27B-CF18A3730671}"/>
              </a:ext>
            </a:extLst>
          </p:cNvPr>
          <p:cNvSpPr txBox="1">
            <a:spLocks/>
          </p:cNvSpPr>
          <p:nvPr/>
        </p:nvSpPr>
        <p:spPr>
          <a:xfrm>
            <a:off x="1981201" y="397441"/>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Các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vịnh</a:t>
            </a:r>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graphicFrame>
        <p:nvGraphicFramePr>
          <p:cNvPr id="5" name="Content Placeholder 3">
            <a:extLst>
              <a:ext uri="{FF2B5EF4-FFF2-40B4-BE49-F238E27FC236}">
                <a16:creationId xmlns:a16="http://schemas.microsoft.com/office/drawing/2014/main" id="{376E91EA-FFA3-E740-2496-D71C23112BFB}"/>
              </a:ext>
            </a:extLst>
          </p:cNvPr>
          <p:cNvGraphicFramePr>
            <a:graphicFrameLocks/>
          </p:cNvGraphicFramePr>
          <p:nvPr/>
        </p:nvGraphicFramePr>
        <p:xfrm>
          <a:off x="1735448" y="1912331"/>
          <a:ext cx="8475352" cy="4081138"/>
        </p:xfrm>
        <a:graphic>
          <a:graphicData uri="http://schemas.openxmlformats.org/drawingml/2006/table">
            <a:tbl>
              <a:tblPr firstRow="1" firstCol="1" bandRow="1">
                <a:tableStyleId>{5C22544A-7EE6-4342-B048-85BDC9FD1C3A}</a:tableStyleId>
              </a:tblPr>
              <a:tblGrid>
                <a:gridCol w="3369952">
                  <a:extLst>
                    <a:ext uri="{9D8B030D-6E8A-4147-A177-3AD203B41FA5}">
                      <a16:colId xmlns:a16="http://schemas.microsoft.com/office/drawing/2014/main" val="20000"/>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3207021832"/>
                    </a:ext>
                  </a:extLst>
                </a:gridCol>
                <a:gridCol w="1219200">
                  <a:extLst>
                    <a:ext uri="{9D8B030D-6E8A-4147-A177-3AD203B41FA5}">
                      <a16:colId xmlns:a16="http://schemas.microsoft.com/office/drawing/2014/main" val="4262408478"/>
                    </a:ext>
                  </a:extLst>
                </a:gridCol>
                <a:gridCol w="1219200">
                  <a:extLst>
                    <a:ext uri="{9D8B030D-6E8A-4147-A177-3AD203B41FA5}">
                      <a16:colId xmlns:a16="http://schemas.microsoft.com/office/drawing/2014/main" val="2258832859"/>
                    </a:ext>
                  </a:extLst>
                </a:gridCol>
              </a:tblGrid>
              <a:tr h="759125">
                <a:tc>
                  <a:txBody>
                    <a:bodyPr/>
                    <a:lstStyle/>
                    <a:p>
                      <a:pPr marR="21590" algn="just">
                        <a:lnSpc>
                          <a:spcPct val="107000"/>
                        </a:lnSpc>
                        <a:spcAft>
                          <a:spcPts val="0"/>
                        </a:spcAft>
                      </a:pPr>
                      <a:r>
                        <a:rPr lang="en-US" sz="2000" kern="100" dirty="0" err="1">
                          <a:effectLst/>
                          <a:latin typeface="Times New Roman" panose="02020603050405020304" pitchFamily="18" charset="0"/>
                          <a:cs typeface="Times New Roman" panose="02020603050405020304" pitchFamily="18" charset="0"/>
                        </a:rPr>
                        <a:t>Sản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phẩm</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0" algn="just" defTabSz="914400" rtl="0" eaLnBrk="1" fontAlgn="auto" latinLnBrk="0" hangingPunct="1">
                        <a:lnSpc>
                          <a:spcPct val="107000"/>
                        </a:lnSpc>
                        <a:spcBef>
                          <a:spcPts val="0"/>
                        </a:spcBef>
                        <a:spcAft>
                          <a:spcPts val="0"/>
                        </a:spcAft>
                        <a:buClrTx/>
                        <a:buSzTx/>
                        <a:buFontTx/>
                        <a:buNone/>
                        <a:tabLst/>
                        <a:defRP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Asen (ppm)</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0" algn="just" defTabSz="914400" rtl="0" eaLnBrk="1" fontAlgn="auto" latinLnBrk="0" hangingPunct="1">
                        <a:lnSpc>
                          <a:spcPct val="107000"/>
                        </a:lnSpc>
                        <a:spcBef>
                          <a:spcPts val="0"/>
                        </a:spcBef>
                        <a:spcAft>
                          <a:spcPts val="0"/>
                        </a:spcAft>
                        <a:buClrTx/>
                        <a:buSzTx/>
                        <a:buFontTx/>
                        <a:buNone/>
                        <a:tabLst/>
                        <a:defRPr/>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Cadimi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(ppm)</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0" algn="just" defTabSz="914400" rtl="0" eaLnBrk="1" fontAlgn="auto" latinLnBrk="0" hangingPunct="1">
                        <a:lnSpc>
                          <a:spcPct val="107000"/>
                        </a:lnSpc>
                        <a:spcBef>
                          <a:spcPts val="0"/>
                        </a:spcBef>
                        <a:spcAft>
                          <a:spcPts val="0"/>
                        </a:spcAft>
                        <a:buClrTx/>
                        <a:buSzTx/>
                        <a:buFontTx/>
                        <a:buNone/>
                        <a:tabLst/>
                        <a:defRPr/>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Chì</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(ppm)</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0" algn="just" defTabSz="914400" rtl="0" eaLnBrk="1" fontAlgn="auto" latinLnBrk="0" hangingPunct="1">
                        <a:lnSpc>
                          <a:spcPct val="107000"/>
                        </a:lnSpc>
                        <a:spcBef>
                          <a:spcPts val="0"/>
                        </a:spcBef>
                        <a:spcAft>
                          <a:spcPts val="0"/>
                        </a:spcAft>
                        <a:buClrTx/>
                        <a:buSzTx/>
                        <a:buFontTx/>
                        <a:buNone/>
                        <a:tabLst/>
                        <a:defRPr/>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ngân</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0" algn="just" defTabSz="914400" rtl="0" eaLnBrk="1" fontAlgn="auto" latinLnBrk="0" hangingPunct="1">
                        <a:lnSpc>
                          <a:spcPct val="107000"/>
                        </a:lnSpc>
                        <a:spcBef>
                          <a:spcPts val="0"/>
                        </a:spcBef>
                        <a:spcAft>
                          <a:spcPts val="0"/>
                        </a:spcAft>
                        <a:buClrTx/>
                        <a:buSzTx/>
                        <a:buFontTx/>
                        <a:buNone/>
                        <a:tabLst/>
                        <a:defRP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(ppm)</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61053">
                <a:tc>
                  <a:txBody>
                    <a:bodyPr/>
                    <a:lstStyle/>
                    <a:p>
                      <a:pPr marR="21590" algn="just">
                        <a:lnSpc>
                          <a:spcPct val="107000"/>
                        </a:lnSpc>
                        <a:spcAft>
                          <a:spcPts val="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gạo</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0,2</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0,4</a:t>
                      </a:r>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10002"/>
                  </a:ext>
                </a:extLst>
              </a:tr>
              <a:tr h="429876">
                <a:tc>
                  <a:txBody>
                    <a:bodyPr/>
                    <a:lstStyle/>
                    <a:p>
                      <a:pPr marR="21590" algn="just">
                        <a:lnSpc>
                          <a:spcPct val="107000"/>
                        </a:lnSpc>
                        <a:spcAft>
                          <a:spcPts val="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nhiên</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0,01</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0,003</a:t>
                      </a:r>
                    </a:p>
                  </a:txBody>
                  <a:tcPr marL="68580" marR="68580" marT="0" marB="0"/>
                </a:tc>
                <a:tc>
                  <a:txBody>
                    <a:bodyPr/>
                    <a:lstStyle/>
                    <a:p>
                      <a:r>
                        <a:rPr lang="en-US" dirty="0"/>
                        <a:t>0,01</a:t>
                      </a:r>
                    </a:p>
                  </a:txBody>
                  <a:tcPr marL="68580" marR="68580" marT="0" marB="0"/>
                </a:tc>
                <a:tc>
                  <a:txBody>
                    <a:bodyPr/>
                    <a:lstStyle/>
                    <a:p>
                      <a:r>
                        <a:rPr lang="en-US" dirty="0"/>
                        <a:t>0,001</a:t>
                      </a:r>
                    </a:p>
                  </a:txBody>
                  <a:tcPr marL="68580" marR="68580" marT="0" marB="0"/>
                </a:tc>
                <a:extLst>
                  <a:ext uri="{0D108BD9-81ED-4DB2-BD59-A6C34878D82A}">
                    <a16:rowId xmlns:a16="http://schemas.microsoft.com/office/drawing/2014/main" val="10003"/>
                  </a:ext>
                </a:extLst>
              </a:tr>
              <a:tr h="315119">
                <a:tc>
                  <a:txBody>
                    <a:bodyPr/>
                    <a:lstStyle/>
                    <a:p>
                      <a:pPr marR="21590"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Rau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lá</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0,2</a:t>
                      </a:r>
                    </a:p>
                  </a:txBody>
                  <a:tcPr marL="68580" marR="68580" marT="0" marB="0"/>
                </a:tc>
                <a:tc>
                  <a:txBody>
                    <a:bodyPr/>
                    <a:lstStyle/>
                    <a:p>
                      <a:r>
                        <a:rPr lang="en-US" dirty="0"/>
                        <a:t>0,3</a:t>
                      </a:r>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10004"/>
                  </a:ext>
                </a:extLst>
              </a:tr>
              <a:tr h="315119">
                <a:tc>
                  <a:txBody>
                    <a:bodyPr/>
                    <a:lstStyle/>
                    <a:p>
                      <a:pPr marR="21590"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Rau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họ</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đậu</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dirty="0"/>
                        <a:t>0,1</a:t>
                      </a:r>
                    </a:p>
                  </a:txBody>
                  <a:tcPr marL="68580" marR="68580" marT="0" marB="0"/>
                </a:tc>
                <a:tc>
                  <a:txBody>
                    <a:bodyPr/>
                    <a:lstStyle/>
                    <a:p>
                      <a:pPr algn="just">
                        <a:lnSpc>
                          <a:spcPct val="107000"/>
                        </a:lnSpc>
                        <a:spcAft>
                          <a:spcPts val="0"/>
                        </a:spcAft>
                      </a:pPr>
                      <a:r>
                        <a:rPr lang="en-US" dirty="0"/>
                        <a:t>0,1</a:t>
                      </a:r>
                    </a:p>
                  </a:txBody>
                  <a:tcPr marL="68580" marR="68580" marT="0" marB="0"/>
                </a:tc>
                <a:tc>
                  <a:txBody>
                    <a:bodyPr/>
                    <a:lstStyle/>
                    <a:p>
                      <a:pPr algn="just">
                        <a:lnSpc>
                          <a:spcPct val="107000"/>
                        </a:lnSpc>
                        <a:spcAft>
                          <a:spcPts val="0"/>
                        </a:spcAft>
                      </a:pPr>
                      <a:endParaRPr lang="en-US" dirty="0"/>
                    </a:p>
                  </a:txBody>
                  <a:tcPr marL="68580" marR="68580" marT="0" marB="0"/>
                </a:tc>
                <a:extLst>
                  <a:ext uri="{0D108BD9-81ED-4DB2-BD59-A6C34878D82A}">
                    <a16:rowId xmlns:a16="http://schemas.microsoft.com/office/drawing/2014/main" val="532103896"/>
                  </a:ext>
                </a:extLst>
              </a:tr>
              <a:tr h="522106">
                <a:tc>
                  <a:txBody>
                    <a:bodyPr/>
                    <a:lstStyle/>
                    <a:p>
                      <a:pPr marR="21590"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Rau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củ</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dirty="0"/>
                        <a:t>0,1</a:t>
                      </a:r>
                    </a:p>
                  </a:txBody>
                  <a:tcPr marL="68580" marR="68580" marT="0" marB="0"/>
                </a:tc>
                <a:tc>
                  <a:txBody>
                    <a:bodyPr/>
                    <a:lstStyle/>
                    <a:p>
                      <a:pPr algn="just">
                        <a:lnSpc>
                          <a:spcPct val="107000"/>
                        </a:lnSpc>
                        <a:spcAft>
                          <a:spcPts val="0"/>
                        </a:spcAft>
                      </a:pPr>
                      <a:r>
                        <a:rPr lang="en-US" dirty="0"/>
                        <a:t>0,1</a:t>
                      </a:r>
                    </a:p>
                  </a:txBody>
                  <a:tcPr marL="68580" marR="68580" marT="0" marB="0"/>
                </a:tc>
                <a:tc>
                  <a:txBody>
                    <a:bodyPr/>
                    <a:lstStyle/>
                    <a:p>
                      <a:pPr algn="just">
                        <a:lnSpc>
                          <a:spcPct val="107000"/>
                        </a:lnSpc>
                        <a:spcAft>
                          <a:spcPts val="0"/>
                        </a:spcAft>
                      </a:pPr>
                      <a:endParaRPr lang="en-US" dirty="0"/>
                    </a:p>
                  </a:txBody>
                  <a:tcPr marL="68580" marR="68580" marT="0" marB="0"/>
                </a:tc>
                <a:extLst>
                  <a:ext uri="{0D108BD9-81ED-4DB2-BD59-A6C34878D82A}">
                    <a16:rowId xmlns:a16="http://schemas.microsoft.com/office/drawing/2014/main" val="10005"/>
                  </a:ext>
                </a:extLst>
              </a:tr>
              <a:tr h="522106">
                <a:tc>
                  <a:txBody>
                    <a:bodyPr/>
                    <a:lstStyle/>
                    <a:p>
                      <a:pPr marR="21590" algn="just">
                        <a:lnSpc>
                          <a:spcPct val="107000"/>
                        </a:lnSpc>
                        <a:spcAft>
                          <a:spcPts val="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mảnh</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vỏ</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ngao</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sò</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2</a:t>
                      </a:r>
                    </a:p>
                  </a:txBody>
                  <a:tcPr marL="68580" marR="68580" marT="0" marB="0"/>
                </a:tc>
                <a:tc>
                  <a:txBody>
                    <a:bodyPr/>
                    <a:lstStyle/>
                    <a:p>
                      <a:r>
                        <a:rPr lang="en-US" dirty="0"/>
                        <a:t>1,5</a:t>
                      </a:r>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10006"/>
                  </a:ext>
                </a:extLst>
              </a:tr>
              <a:tr h="139373">
                <a:tc>
                  <a:txBody>
                    <a:bodyPr/>
                    <a:lstStyle/>
                    <a:p>
                      <a:pPr marR="21590" algn="just">
                        <a:lnSpc>
                          <a:spcPct val="107000"/>
                        </a:lnSpc>
                        <a:spcAft>
                          <a:spcPts val="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giáp</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tôm</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0,5</a:t>
                      </a:r>
                    </a:p>
                  </a:txBody>
                  <a:tcPr marL="68580" marR="68580" marT="0" marB="0"/>
                </a:tc>
                <a:tc>
                  <a:txBody>
                    <a:bodyPr/>
                    <a:lstStyle/>
                    <a:p>
                      <a:r>
                        <a:rPr lang="en-US" dirty="0"/>
                        <a:t>0,5</a:t>
                      </a:r>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10007"/>
                  </a:ext>
                </a:extLst>
              </a:tr>
              <a:tr h="164729">
                <a:tc>
                  <a:txBody>
                    <a:bodyPr/>
                    <a:lstStyle/>
                    <a:p>
                      <a:pPr marR="21590" algn="just">
                        <a:lnSpc>
                          <a:spcPct val="107000"/>
                        </a:lnSpc>
                        <a:spcAft>
                          <a:spcPts val="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Cá</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marL="68580" marR="68580" marT="0" marB="0"/>
                </a:tc>
                <a:tc>
                  <a:txBody>
                    <a:bodyPr/>
                    <a:lstStyle/>
                    <a:p>
                      <a:r>
                        <a:rPr lang="en-US" dirty="0"/>
                        <a:t>0,3</a:t>
                      </a:r>
                    </a:p>
                  </a:txBody>
                  <a:tcPr marL="68580" marR="68580" marT="0" marB="0"/>
                </a:tc>
                <a:tc>
                  <a:txBody>
                    <a:bodyPr/>
                    <a:lstStyle/>
                    <a:p>
                      <a:r>
                        <a:rPr lang="en-US" dirty="0"/>
                        <a:t>1</a:t>
                      </a:r>
                    </a:p>
                  </a:txBody>
                  <a:tcPr marL="68580" marR="68580" marT="0" marB="0"/>
                </a:tc>
                <a:extLst>
                  <a:ext uri="{0D108BD9-81ED-4DB2-BD59-A6C34878D82A}">
                    <a16:rowId xmlns:a16="http://schemas.microsoft.com/office/drawing/2014/main" val="1204965822"/>
                  </a:ext>
                </a:extLst>
              </a:tr>
            </a:tbl>
          </a:graphicData>
        </a:graphic>
      </p:graphicFrame>
      <p:sp>
        <p:nvSpPr>
          <p:cNvPr id="6" name="Title 1">
            <a:extLst>
              <a:ext uri="{FF2B5EF4-FFF2-40B4-BE49-F238E27FC236}">
                <a16:creationId xmlns:a16="http://schemas.microsoft.com/office/drawing/2014/main" id="{1B7190F9-290F-9748-126A-87A5EEDA6621}"/>
              </a:ext>
            </a:extLst>
          </p:cNvPr>
          <p:cNvSpPr txBox="1">
            <a:spLocks/>
          </p:cNvSpPr>
          <p:nvPr/>
        </p:nvSpPr>
        <p:spPr>
          <a:xfrm>
            <a:off x="2286001" y="1278716"/>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MRL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F7B92E1-1352-486F-FB6A-E606E88FDEA5}"/>
              </a:ext>
            </a:extLst>
          </p:cNvPr>
          <p:cNvSpPr txBox="1"/>
          <p:nvPr/>
        </p:nvSpPr>
        <p:spPr>
          <a:xfrm>
            <a:off x="3588026" y="6141304"/>
            <a:ext cx="409330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(Theo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GSO 193:2024)</a:t>
            </a:r>
          </a:p>
        </p:txBody>
      </p:sp>
    </p:spTree>
    <p:extLst>
      <p:ext uri="{BB962C8B-B14F-4D97-AF65-F5344CB8AC3E}">
        <p14:creationId xmlns:p14="http://schemas.microsoft.com/office/powerpoint/2010/main" val="1349964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5043" y="1794882"/>
            <a:ext cx="10189705" cy="1394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buAutoNum type="romanUcPeriod"/>
            </a:pPr>
            <a:r>
              <a:rPr lang="en-US" sz="3600" dirty="0">
                <a:solidFill>
                  <a:schemeClr val="tx1"/>
                </a:solidFill>
                <a:latin typeface="Times New Roman" panose="02020603050405020304" pitchFamily="18" charset="0"/>
                <a:cs typeface="Times New Roman" panose="02020603050405020304" pitchFamily="18" charset="0"/>
              </a:rPr>
              <a:t>CÁC CAM KẾT SPS TRONG HIỆP ĐỊNH </a:t>
            </a:r>
          </a:p>
          <a:p>
            <a:r>
              <a:rPr lang="en-US" sz="3600" dirty="0">
                <a:solidFill>
                  <a:schemeClr val="tx1"/>
                </a:solidFill>
                <a:latin typeface="Times New Roman" panose="02020603050405020304" pitchFamily="18" charset="0"/>
                <a:cs typeface="Times New Roman" panose="02020603050405020304" pitchFamily="18" charset="0"/>
              </a:rPr>
              <a:t>VIFTA VÀ CEPA</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65043" y="4041891"/>
            <a:ext cx="11261914" cy="1394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II. CẬP NHẬT THÔNG TIN VỀ CÁC BIỆN PHÁP SPS CỦA THỊ TRƯỜNG HALAL</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01C722EC-8D7E-9023-685B-51421D91F89D}"/>
              </a:ext>
            </a:extLst>
          </p:cNvPr>
          <p:cNvSpPr/>
          <p:nvPr/>
        </p:nvSpPr>
        <p:spPr>
          <a:xfrm>
            <a:off x="1977887" y="268358"/>
            <a:ext cx="2663687" cy="954156"/>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1805140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CD73BC-D029-5605-2136-76B9066C0C08}"/>
              </a:ext>
            </a:extLst>
          </p:cNvPr>
          <p:cNvPicPr>
            <a:picLocks noChangeAspect="1"/>
          </p:cNvPicPr>
          <p:nvPr/>
        </p:nvPicPr>
        <p:blipFill>
          <a:blip r:embed="rId2"/>
          <a:stretch>
            <a:fillRect/>
          </a:stretch>
        </p:blipFill>
        <p:spPr>
          <a:xfrm>
            <a:off x="6492335" y="0"/>
            <a:ext cx="5190688" cy="6858000"/>
          </a:xfrm>
          <a:prstGeom prst="rect">
            <a:avLst/>
          </a:prstGeom>
        </p:spPr>
      </p:pic>
      <p:pic>
        <p:nvPicPr>
          <p:cNvPr id="5" name="Picture 4">
            <a:extLst>
              <a:ext uri="{FF2B5EF4-FFF2-40B4-BE49-F238E27FC236}">
                <a16:creationId xmlns:a16="http://schemas.microsoft.com/office/drawing/2014/main" id="{C5707E3E-45F3-8DD1-15E3-09AAE3E65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156" y="1657453"/>
            <a:ext cx="3543093" cy="3543093"/>
          </a:xfrm>
          <a:prstGeom prst="rect">
            <a:avLst/>
          </a:prstGeom>
        </p:spPr>
      </p:pic>
    </p:spTree>
    <p:extLst>
      <p:ext uri="{BB962C8B-B14F-4D97-AF65-F5344CB8AC3E}">
        <p14:creationId xmlns:p14="http://schemas.microsoft.com/office/powerpoint/2010/main" val="86605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2140A-0B37-108A-ED09-B30425945C70}"/>
            </a:ext>
          </a:extLst>
        </p:cNvPr>
        <p:cNvGrpSpPr/>
        <p:nvPr/>
      </p:nvGrpSpPr>
      <p:grpSpPr>
        <a:xfrm>
          <a:off x="0" y="0"/>
          <a:ext cx="0" cy="0"/>
          <a:chOff x="0" y="0"/>
          <a:chExt cx="0" cy="0"/>
        </a:xfrm>
      </p:grpSpPr>
      <p:pic>
        <p:nvPicPr>
          <p:cNvPr id="32" name="picture 32">
            <a:extLst>
              <a:ext uri="{FF2B5EF4-FFF2-40B4-BE49-F238E27FC236}">
                <a16:creationId xmlns:a16="http://schemas.microsoft.com/office/drawing/2014/main" id="{ABFAB810-2915-8E2E-6493-C69B2E7ECC43}"/>
              </a:ext>
            </a:extLst>
          </p:cNvPr>
          <p:cNvPicPr>
            <a:picLocks noChangeAspect="1"/>
          </p:cNvPicPr>
          <p:nvPr/>
        </p:nvPicPr>
        <p:blipFill>
          <a:blip r:embed="rId2"/>
          <a:stretch>
            <a:fillRect/>
          </a:stretch>
        </p:blipFill>
        <p:spPr>
          <a:xfrm rot="21600000">
            <a:off x="8903207" y="4780030"/>
            <a:ext cx="1712976" cy="1220723"/>
          </a:xfrm>
          <a:prstGeom prst="rect">
            <a:avLst/>
          </a:prstGeom>
        </p:spPr>
      </p:pic>
      <p:pic>
        <p:nvPicPr>
          <p:cNvPr id="36" name="picture 36">
            <a:extLst>
              <a:ext uri="{FF2B5EF4-FFF2-40B4-BE49-F238E27FC236}">
                <a16:creationId xmlns:a16="http://schemas.microsoft.com/office/drawing/2014/main" id="{64C3969E-BA2D-4152-8785-C013DA33EED2}"/>
              </a:ext>
            </a:extLst>
          </p:cNvPr>
          <p:cNvPicPr>
            <a:picLocks noChangeAspect="1"/>
          </p:cNvPicPr>
          <p:nvPr/>
        </p:nvPicPr>
        <p:blipFill>
          <a:blip r:embed="rId3"/>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2590F41D-4384-7183-C151-0EEFD3FD4861}"/>
              </a:ext>
            </a:extLst>
          </p:cNvPr>
          <p:cNvPicPr>
            <a:picLocks noChangeAspect="1"/>
          </p:cNvPicPr>
          <p:nvPr/>
        </p:nvPicPr>
        <p:blipFill>
          <a:blip r:embed="rId4"/>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0303E292-5ED4-26F5-6AA3-85BD83A593C2}"/>
              </a:ext>
            </a:extLst>
          </p:cNvPr>
          <p:cNvSpPr txBox="1">
            <a:spLocks/>
          </p:cNvSpPr>
          <p:nvPr/>
        </p:nvSpPr>
        <p:spPr>
          <a:xfrm>
            <a:off x="1762543" y="72410"/>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517EA0D-0724-C653-098D-E304409B35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528" y="2095261"/>
            <a:ext cx="4709769" cy="3122781"/>
          </a:xfrm>
          <a:prstGeom prst="rect">
            <a:avLst/>
          </a:prstGeom>
        </p:spPr>
      </p:pic>
      <p:sp>
        <p:nvSpPr>
          <p:cNvPr id="8" name="Content Placeholder 2">
            <a:extLst>
              <a:ext uri="{FF2B5EF4-FFF2-40B4-BE49-F238E27FC236}">
                <a16:creationId xmlns:a16="http://schemas.microsoft.com/office/drawing/2014/main" id="{6FFCB150-AB7B-1E3A-E389-3AD6BF8EB03C}"/>
              </a:ext>
            </a:extLst>
          </p:cNvPr>
          <p:cNvSpPr txBox="1">
            <a:spLocks/>
          </p:cNvSpPr>
          <p:nvPr/>
        </p:nvSpPr>
        <p:spPr>
          <a:xfrm>
            <a:off x="5434816" y="2242324"/>
            <a:ext cx="6324600" cy="36118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imes New Roman" panose="02020603050405020304" pitchFamily="18" charset="0"/>
                <a:cs typeface="Times New Roman" panose="02020603050405020304" pitchFamily="18" charset="0"/>
              </a:rPr>
              <a:t>Thông </a:t>
            </a:r>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kern="0" dirty="0">
                <a:latin typeface="Times New Roman" panose="02020603050405020304" pitchFamily="18" charset="0"/>
                <a:cs typeface="Times New Roman" panose="02020603050405020304" pitchFamily="18" charset="0"/>
              </a:rPr>
              <a:t>G/SPS/N/ARE/297, G/SPS/N/BHR/251 G/SPS/N/KWT/176, G/SPS/N/OMN/146 G/SPS/N/QAT/150, G/SPS/N/SAU/568 G/SPS/N/YEM/91</a:t>
            </a:r>
          </a:p>
          <a:p>
            <a:pPr marL="0" indent="0" algn="just">
              <a:lnSpc>
                <a:spcPct val="100000"/>
              </a:lnSpc>
              <a:spcAft>
                <a:spcPts val="800"/>
              </a:spcAft>
              <a:buNone/>
            </a:pPr>
            <a:r>
              <a:rPr lang="en-US" sz="2400" kern="0" dirty="0" err="1">
                <a:latin typeface="Times New Roman" panose="02020603050405020304" pitchFamily="18" charset="0"/>
                <a:cs typeface="Times New Roman" panose="02020603050405020304" pitchFamily="18" charset="0"/>
              </a:rPr>
              <a:t>Ngày</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thông</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báo</a:t>
            </a:r>
            <a:r>
              <a:rPr lang="en-US" sz="2400" kern="0" dirty="0">
                <a:latin typeface="Times New Roman" panose="02020603050405020304" pitchFamily="18" charset="0"/>
                <a:cs typeface="Times New Roman" panose="02020603050405020304" pitchFamily="18" charset="0"/>
              </a:rPr>
              <a:t>: 07/7/2025</a:t>
            </a:r>
          </a:p>
          <a:p>
            <a:pPr algn="just">
              <a:lnSpc>
                <a:spcPct val="100000"/>
              </a:lnSpc>
              <a:spcAft>
                <a:spcPts val="800"/>
              </a:spcAft>
            </a:pPr>
            <a:r>
              <a:rPr lang="en-US" sz="2400" kern="0" dirty="0" err="1">
                <a:latin typeface="Times New Roman" panose="02020603050405020304" pitchFamily="18" charset="0"/>
                <a:cs typeface="Times New Roman" panose="02020603050405020304" pitchFamily="18" charset="0"/>
              </a:rPr>
              <a:t>Nội</a:t>
            </a:r>
            <a:r>
              <a:rPr lang="en-US" sz="2400" kern="0" dirty="0">
                <a:latin typeface="Times New Roman" panose="02020603050405020304" pitchFamily="18" charset="0"/>
                <a:cs typeface="Times New Roman" panose="02020603050405020304" pitchFamily="18" charset="0"/>
              </a:rPr>
              <a:t> dung: Quy </a:t>
            </a:r>
            <a:r>
              <a:rPr lang="en-US" sz="2400" kern="0" dirty="0" err="1">
                <a:latin typeface="Times New Roman" panose="02020603050405020304" pitchFamily="18" charset="0"/>
                <a:cs typeface="Times New Roman" panose="02020603050405020304" pitchFamily="18" charset="0"/>
              </a:rPr>
              <a:t>định</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chung</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đối</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với</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thực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phẩm</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chế</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biến</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có</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sản</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phẩm</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biến</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đổi</a:t>
            </a:r>
            <a:r>
              <a:rPr lang="en-US" sz="2400" kern="0" dirty="0">
                <a:latin typeface="Times New Roman" panose="02020603050405020304" pitchFamily="18" charset="0"/>
                <a:cs typeface="Times New Roman" panose="02020603050405020304" pitchFamily="18" charset="0"/>
              </a:rPr>
              <a:t> gen (GMO)</a:t>
            </a:r>
          </a:p>
          <a:p>
            <a:pPr marL="0" indent="0" algn="just">
              <a:lnSpc>
                <a:spcPct val="100000"/>
              </a:lnSpc>
              <a:spcAft>
                <a:spcPts val="800"/>
              </a:spcAft>
              <a:buNone/>
            </a:pPr>
            <a:r>
              <a:rPr lang="en-US" sz="2400" kern="0" dirty="0">
                <a:latin typeface="Times New Roman" panose="02020603050405020304" pitchFamily="18" charset="0"/>
                <a:cs typeface="Times New Roman" panose="02020603050405020304" pitchFamily="18" charset="0"/>
                <a:hlinkClick r:id="rId6"/>
              </a:rPr>
              <a:t>https://members.wto.org/crnattachments/2025/SPS/SAU/25_05026_00_e.pdf</a:t>
            </a:r>
            <a:endParaRPr lang="en-US" sz="2400" kern="0" dirty="0">
              <a:latin typeface="Times New Roman" panose="02020603050405020304" pitchFamily="18" charset="0"/>
              <a:cs typeface="Times New Roman" panose="02020603050405020304" pitchFamily="18" charset="0"/>
            </a:endParaRPr>
          </a:p>
          <a:p>
            <a:pPr marL="0" indent="0" algn="just">
              <a:lnSpc>
                <a:spcPts val="1700"/>
              </a:lnSpc>
              <a:spcAft>
                <a:spcPts val="800"/>
              </a:spcAft>
              <a:buNone/>
            </a:pPr>
            <a:endParaRPr lang="en-US" sz="2400" kern="0" dirty="0">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400" kern="0" dirty="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p:txBody>
      </p:sp>
      <p:sp>
        <p:nvSpPr>
          <p:cNvPr id="2" name="Rectangle: Rounded Corners 1">
            <a:extLst>
              <a:ext uri="{FF2B5EF4-FFF2-40B4-BE49-F238E27FC236}">
                <a16:creationId xmlns:a16="http://schemas.microsoft.com/office/drawing/2014/main" id="{08BE7448-383A-0308-93DE-24A1003C40D8}"/>
              </a:ext>
            </a:extLst>
          </p:cNvPr>
          <p:cNvSpPr/>
          <p:nvPr/>
        </p:nvSpPr>
        <p:spPr>
          <a:xfrm>
            <a:off x="437322" y="31807"/>
            <a:ext cx="4253948" cy="896794"/>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Các nước vùng vịnh</a:t>
            </a:r>
            <a:endParaRPr lang="en-US" sz="2800"/>
          </a:p>
        </p:txBody>
      </p:sp>
    </p:spTree>
    <p:extLst>
      <p:ext uri="{BB962C8B-B14F-4D97-AF65-F5344CB8AC3E}">
        <p14:creationId xmlns:p14="http://schemas.microsoft.com/office/powerpoint/2010/main" val="24137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8049004-F1E5-0397-A0E1-1C348E5C6954}"/>
              </a:ext>
            </a:extLst>
          </p:cNvPr>
          <p:cNvSpPr txBox="1">
            <a:spLocks/>
          </p:cNvSpPr>
          <p:nvPr/>
        </p:nvSpPr>
        <p:spPr>
          <a:xfrm>
            <a:off x="176818" y="1414702"/>
            <a:ext cx="8370004" cy="2075204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Ả </a:t>
            </a:r>
            <a:r>
              <a:rPr lang="en-US" sz="2400" dirty="0" err="1">
                <a:latin typeface="Times New Roman" panose="02020603050405020304" pitchFamily="18" charset="0"/>
                <a:cs typeface="Times New Roman" panose="02020603050405020304" pitchFamily="18" charset="0"/>
              </a:rPr>
              <a:t>rập</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Xê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út</a:t>
            </a:r>
            <a:r>
              <a:rPr lang="en-US" sz="2400" dirty="0">
                <a:latin typeface="Times New Roman" panose="02020603050405020304" pitchFamily="18" charset="0"/>
                <a:cs typeface="Times New Roman" panose="02020603050405020304" pitchFamily="18" charset="0"/>
              </a:rPr>
              <a:t> (SFDA)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SFDA có quyền kiểm tra chính thức các quy trình hoạt động của cơ quan có thẩm quyền ở nước xuất khẩu để xác minh rằng các quy định pháp luật và hệ thống quản lý ở quốc gia đó tuân thủ luật thực 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Ả </a:t>
            </a:r>
            <a:r>
              <a:rPr lang="en-US" sz="2400" dirty="0" err="1">
                <a:latin typeface="Times New Roman" panose="02020603050405020304" pitchFamily="18" charset="0"/>
                <a:cs typeface="Times New Roman" panose="02020603050405020304" pitchFamily="18" charset="0"/>
              </a:rPr>
              <a:t>rập</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Xê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út</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gồm</a:t>
            </a:r>
            <a:r>
              <a:rPr lang="vi-VN" sz="2400" dirty="0">
                <a:latin typeface="Times New Roman" panose="02020603050405020304" pitchFamily="18" charset="0"/>
                <a:cs typeface="Times New Roman" panose="02020603050405020304" pitchFamily="18" charset="0"/>
              </a:rPr>
              <a:t> các quy định, tiêu chuẩn, hướng dẫn, chỉ thị và mọi văn bản pháp luật liên quan 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sức khỏe động vật và thực vật</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Quy </a:t>
            </a:r>
            <a:r>
              <a:rPr lang="vi-VN" sz="2400" dirty="0">
                <a:latin typeface="Times New Roman" panose="02020603050405020304" pitchFamily="18" charset="0"/>
                <a:cs typeface="Times New Roman" panose="02020603050405020304" pitchFamily="18" charset="0"/>
              </a:rPr>
              <a:t>định VSAT</a:t>
            </a:r>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P và hạn mức cho phép tồn dư thuốc kháng sinh, </a:t>
            </a:r>
            <a:r>
              <a:rPr lang="en-US" sz="2400" dirty="0" err="1">
                <a:latin typeface="Times New Roman" panose="02020603050405020304" pitchFamily="18" charset="0"/>
                <a:cs typeface="Times New Roman" panose="02020603050405020304" pitchFamily="18" charset="0"/>
              </a:rPr>
              <a:t>dư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SFDA.FD 382:2019.</a:t>
            </a:r>
            <a:endParaRPr lang="en-US" sz="2400" dirty="0">
              <a:solidFill>
                <a:srgbClr val="FF0000"/>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D9D64564-408E-E01E-3C60-898C13DB9FFC}"/>
              </a:ext>
            </a:extLst>
          </p:cNvPr>
          <p:cNvSpPr txBox="1">
            <a:spLocks/>
          </p:cNvSpPr>
          <p:nvPr/>
        </p:nvSpPr>
        <p:spPr>
          <a:xfrm>
            <a:off x="1388996" y="745451"/>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Ả </a:t>
            </a:r>
            <a:r>
              <a:rPr lang="en-US" sz="2400" b="1" dirty="0" err="1">
                <a:latin typeface="Times New Roman" panose="02020603050405020304" pitchFamily="18" charset="0"/>
                <a:cs typeface="Times New Roman" panose="02020603050405020304" pitchFamily="18" charset="0"/>
              </a:rPr>
              <a:t>rập</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Xê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út</a:t>
            </a:r>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D0646DB-8030-3620-CB80-C80510B6A9DB}"/>
              </a:ext>
            </a:extLst>
          </p:cNvPr>
          <p:cNvSpPr/>
          <p:nvPr/>
        </p:nvSpPr>
        <p:spPr>
          <a:xfrm>
            <a:off x="437321" y="76201"/>
            <a:ext cx="4422913" cy="531159"/>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Các nước vùng vịnh</a:t>
            </a:r>
            <a:endParaRPr lang="en-US" sz="2800"/>
          </a:p>
        </p:txBody>
      </p:sp>
      <p:pic>
        <p:nvPicPr>
          <p:cNvPr id="6" name="Picture 5">
            <a:extLst>
              <a:ext uri="{FF2B5EF4-FFF2-40B4-BE49-F238E27FC236}">
                <a16:creationId xmlns:a16="http://schemas.microsoft.com/office/drawing/2014/main" id="{508EE01C-0DCC-452A-D748-8030FED36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1352" y="1752632"/>
            <a:ext cx="3564802" cy="3564802"/>
          </a:xfrm>
          <a:prstGeom prst="rect">
            <a:avLst/>
          </a:prstGeom>
        </p:spPr>
      </p:pic>
    </p:spTree>
    <p:extLst>
      <p:ext uri="{BB962C8B-B14F-4D97-AF65-F5344CB8AC3E}">
        <p14:creationId xmlns:p14="http://schemas.microsoft.com/office/powerpoint/2010/main" val="3488919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5A2CC-E11F-2F14-35E2-263D34B01CAA}"/>
            </a:ext>
          </a:extLst>
        </p:cNvPr>
        <p:cNvGrpSpPr/>
        <p:nvPr/>
      </p:nvGrpSpPr>
      <p:grpSpPr>
        <a:xfrm>
          <a:off x="0" y="0"/>
          <a:ext cx="0" cy="0"/>
          <a:chOff x="0" y="0"/>
          <a:chExt cx="0" cy="0"/>
        </a:xfrm>
      </p:grpSpPr>
      <p:pic>
        <p:nvPicPr>
          <p:cNvPr id="31" name="picture 31">
            <a:extLst>
              <a:ext uri="{FF2B5EF4-FFF2-40B4-BE49-F238E27FC236}">
                <a16:creationId xmlns:a16="http://schemas.microsoft.com/office/drawing/2014/main" id="{B5B1BB26-7A71-200B-99D2-932CE3E28371}"/>
              </a:ext>
            </a:extLst>
          </p:cNvPr>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a:extLst>
              <a:ext uri="{FF2B5EF4-FFF2-40B4-BE49-F238E27FC236}">
                <a16:creationId xmlns:a16="http://schemas.microsoft.com/office/drawing/2014/main" id="{7B207DED-538B-2303-5A21-4932187F7228}"/>
              </a:ext>
            </a:extLst>
          </p:cNvPr>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a:extLst>
              <a:ext uri="{FF2B5EF4-FFF2-40B4-BE49-F238E27FC236}">
                <a16:creationId xmlns:a16="http://schemas.microsoft.com/office/drawing/2014/main" id="{4A18B7E6-9A8B-E523-B712-A4C4CB8638E8}"/>
              </a:ext>
            </a:extLst>
          </p:cNvPr>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a:extLst>
              <a:ext uri="{FF2B5EF4-FFF2-40B4-BE49-F238E27FC236}">
                <a16:creationId xmlns:a16="http://schemas.microsoft.com/office/drawing/2014/main" id="{4180CE8C-AF4F-C960-7191-C4EA130B7790}"/>
              </a:ext>
            </a:extLst>
          </p:cNvPr>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816D4AC7-D4DA-26CB-3CE0-7D07CAC4153A}"/>
              </a:ext>
            </a:extLst>
          </p:cNvPr>
          <p:cNvPicPr>
            <a:picLocks noChangeAspect="1"/>
          </p:cNvPicPr>
          <p:nvPr/>
        </p:nvPicPr>
        <p:blipFill>
          <a:blip r:embed="rId6"/>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78CC3CCC-C3E6-0FC2-3AE1-EAE2FCF9D339}"/>
              </a:ext>
            </a:extLst>
          </p:cNvPr>
          <p:cNvSpPr txBox="1">
            <a:spLocks/>
          </p:cNvSpPr>
          <p:nvPr/>
        </p:nvSpPr>
        <p:spPr>
          <a:xfrm>
            <a:off x="1762543" y="72410"/>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8B266082-B199-710D-7F34-08B9490A3DFB}"/>
              </a:ext>
            </a:extLst>
          </p:cNvPr>
          <p:cNvSpPr txBox="1">
            <a:spLocks/>
          </p:cNvSpPr>
          <p:nvPr/>
        </p:nvSpPr>
        <p:spPr>
          <a:xfrm>
            <a:off x="532862" y="1796261"/>
            <a:ext cx="7229057" cy="23787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Times New Roman" panose="02020603050405020304" pitchFamily="18" charset="0"/>
                <a:cs typeface="Times New Roman" panose="02020603050405020304" pitchFamily="18" charset="0"/>
              </a:rPr>
              <a:t>Thông </a:t>
            </a:r>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G/SPS/N/SAU/571</a:t>
            </a:r>
            <a:endParaRPr lang="en-US" sz="2400" b="1" kern="0" dirty="0">
              <a:latin typeface="Times New Roman" panose="02020603050405020304" pitchFamily="18" charset="0"/>
              <a:cs typeface="Times New Roman" panose="02020603050405020304" pitchFamily="18" charset="0"/>
            </a:endParaRPr>
          </a:p>
          <a:p>
            <a:pPr marL="0" indent="0">
              <a:lnSpc>
                <a:spcPct val="100000"/>
              </a:lnSpc>
              <a:buNone/>
            </a:pPr>
            <a:r>
              <a:rPr lang="en-US" sz="2400" kern="0" dirty="0" err="1">
                <a:latin typeface="Times New Roman" panose="02020603050405020304" pitchFamily="18" charset="0"/>
                <a:cs typeface="Times New Roman" panose="02020603050405020304" pitchFamily="18" charset="0"/>
              </a:rPr>
              <a:t>Ngày</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thông</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báo</a:t>
            </a:r>
            <a:r>
              <a:rPr lang="en-US" sz="2400" kern="0" dirty="0">
                <a:latin typeface="Times New Roman" panose="02020603050405020304" pitchFamily="18" charset="0"/>
                <a:cs typeface="Times New Roman" panose="02020603050405020304" pitchFamily="18" charset="0"/>
              </a:rPr>
              <a:t>: 06/8/2025</a:t>
            </a:r>
          </a:p>
          <a:p>
            <a:pPr algn="just">
              <a:lnSpc>
                <a:spcPct val="100000"/>
              </a:lnSpc>
              <a:spcAft>
                <a:spcPts val="800"/>
              </a:spcAft>
            </a:pPr>
            <a:r>
              <a:rPr lang="en-US" sz="2400" kern="0" dirty="0" err="1">
                <a:latin typeface="Times New Roman" panose="02020603050405020304" pitchFamily="18" charset="0"/>
                <a:cs typeface="Times New Roman" panose="02020603050405020304" pitchFamily="18" charset="0"/>
              </a:rPr>
              <a:t>Nội</a:t>
            </a:r>
            <a:r>
              <a:rPr lang="en-US" sz="2400" kern="0" dirty="0">
                <a:latin typeface="Times New Roman" panose="02020603050405020304" pitchFamily="18" charset="0"/>
                <a:cs typeface="Times New Roman" panose="02020603050405020304" pitchFamily="18" charset="0"/>
              </a:rPr>
              <a:t> dung: Quy </a:t>
            </a:r>
            <a:r>
              <a:rPr lang="en-US" sz="2400" kern="0" dirty="0" err="1">
                <a:latin typeface="Times New Roman" panose="02020603050405020304" pitchFamily="18" charset="0"/>
                <a:cs typeface="Times New Roman" panose="02020603050405020304" pitchFamily="18" charset="0"/>
              </a:rPr>
              <a:t>định</a:t>
            </a:r>
            <a:r>
              <a:rPr lang="en-US" sz="2400" kern="0" dirty="0">
                <a:latin typeface="Times New Roman" panose="02020603050405020304" pitchFamily="18" charset="0"/>
                <a:cs typeface="Times New Roman" panose="02020603050405020304" pitchFamily="18" charset="0"/>
              </a:rPr>
              <a:t> MRL </a:t>
            </a:r>
            <a:r>
              <a:rPr lang="en-US" sz="2400" kern="0" dirty="0" err="1">
                <a:latin typeface="Times New Roman" panose="02020603050405020304" pitchFamily="18" charset="0"/>
                <a:cs typeface="Times New Roman" panose="02020603050405020304" pitchFamily="18" charset="0"/>
              </a:rPr>
              <a:t>của</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các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thuốc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trừ</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sâu</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trong</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thức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ăn</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chăn</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nuôi</a:t>
            </a:r>
            <a:endParaRPr lang="en-US" sz="2400" kern="0" dirty="0">
              <a:latin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n-US" sz="2400" kern="0" dirty="0">
                <a:latin typeface="Times New Roman" panose="02020603050405020304" pitchFamily="18" charset="0"/>
                <a:cs typeface="Times New Roman" panose="02020603050405020304" pitchFamily="18" charset="0"/>
                <a:hlinkClick r:id="rId7"/>
              </a:rPr>
              <a:t>https://members.wto.org/crnattachments/2025/SPS/SAU/25_05191_00_x.pdf</a:t>
            </a:r>
            <a:endParaRPr lang="en-US" sz="2400" kern="0" dirty="0">
              <a:latin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US" sz="2400" kern="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9A357FB1-D83E-022D-CAA6-D21705A8E857}"/>
              </a:ext>
            </a:extLst>
          </p:cNvPr>
          <p:cNvSpPr txBox="1">
            <a:spLocks/>
          </p:cNvSpPr>
          <p:nvPr/>
        </p:nvSpPr>
        <p:spPr>
          <a:xfrm>
            <a:off x="2027254" y="442235"/>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Ả </a:t>
            </a:r>
            <a:r>
              <a:rPr lang="en-US" sz="2400" b="1" dirty="0" err="1">
                <a:latin typeface="Times New Roman" panose="02020603050405020304" pitchFamily="18" charset="0"/>
                <a:cs typeface="Times New Roman" panose="02020603050405020304" pitchFamily="18" charset="0"/>
              </a:rPr>
              <a:t>rập</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Xê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út</a:t>
            </a:r>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5595E0E-44D6-AD30-AB5E-EAFA92804C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8806" y="1018587"/>
            <a:ext cx="4243194" cy="4243194"/>
          </a:xfrm>
          <a:prstGeom prst="rect">
            <a:avLst/>
          </a:prstGeom>
        </p:spPr>
      </p:pic>
    </p:spTree>
    <p:extLst>
      <p:ext uri="{BB962C8B-B14F-4D97-AF65-F5344CB8AC3E}">
        <p14:creationId xmlns:p14="http://schemas.microsoft.com/office/powerpoint/2010/main" val="379106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033F8-CAAA-723E-053A-AC371188CE26}"/>
            </a:ext>
          </a:extLst>
        </p:cNvPr>
        <p:cNvGrpSpPr/>
        <p:nvPr/>
      </p:nvGrpSpPr>
      <p:grpSpPr>
        <a:xfrm>
          <a:off x="0" y="0"/>
          <a:ext cx="0" cy="0"/>
          <a:chOff x="0" y="0"/>
          <a:chExt cx="0" cy="0"/>
        </a:xfrm>
      </p:grpSpPr>
      <p:pic>
        <p:nvPicPr>
          <p:cNvPr id="31" name="picture 31">
            <a:extLst>
              <a:ext uri="{FF2B5EF4-FFF2-40B4-BE49-F238E27FC236}">
                <a16:creationId xmlns:a16="http://schemas.microsoft.com/office/drawing/2014/main" id="{E9680A48-5730-7B18-2C98-BED2D264B38F}"/>
              </a:ext>
            </a:extLst>
          </p:cNvPr>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a:extLst>
              <a:ext uri="{FF2B5EF4-FFF2-40B4-BE49-F238E27FC236}">
                <a16:creationId xmlns:a16="http://schemas.microsoft.com/office/drawing/2014/main" id="{2BE4FF16-F9DD-224A-9D5C-F015E1C3E1CC}"/>
              </a:ext>
            </a:extLst>
          </p:cNvPr>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a:extLst>
              <a:ext uri="{FF2B5EF4-FFF2-40B4-BE49-F238E27FC236}">
                <a16:creationId xmlns:a16="http://schemas.microsoft.com/office/drawing/2014/main" id="{23D52A37-9367-1409-9187-55FE74883267}"/>
              </a:ext>
            </a:extLst>
          </p:cNvPr>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a:extLst>
              <a:ext uri="{FF2B5EF4-FFF2-40B4-BE49-F238E27FC236}">
                <a16:creationId xmlns:a16="http://schemas.microsoft.com/office/drawing/2014/main" id="{E418BBD5-9F1B-0904-5C5A-EFAF8A6E69EE}"/>
              </a:ext>
            </a:extLst>
          </p:cNvPr>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AC74A133-CB7F-9A38-12EB-80F5C9FE587D}"/>
              </a:ext>
            </a:extLst>
          </p:cNvPr>
          <p:cNvPicPr>
            <a:picLocks noChangeAspect="1"/>
          </p:cNvPicPr>
          <p:nvPr/>
        </p:nvPicPr>
        <p:blipFill>
          <a:blip r:embed="rId6"/>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208B5F94-F42F-81AC-F3EE-A4CCA7DC3BDC}"/>
              </a:ext>
            </a:extLst>
          </p:cNvPr>
          <p:cNvSpPr txBox="1">
            <a:spLocks/>
          </p:cNvSpPr>
          <p:nvPr/>
        </p:nvSpPr>
        <p:spPr>
          <a:xfrm>
            <a:off x="1762543" y="72410"/>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91F58E4-E407-AA6D-26EC-58B52E754138}"/>
              </a:ext>
            </a:extLst>
          </p:cNvPr>
          <p:cNvSpPr txBox="1">
            <a:spLocks/>
          </p:cNvSpPr>
          <p:nvPr/>
        </p:nvSpPr>
        <p:spPr>
          <a:xfrm>
            <a:off x="2027254" y="442235"/>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Ả </a:t>
            </a:r>
            <a:r>
              <a:rPr lang="en-US" sz="2400" b="1" dirty="0" err="1">
                <a:latin typeface="Times New Roman" panose="02020603050405020304" pitchFamily="18" charset="0"/>
                <a:cs typeface="Times New Roman" panose="02020603050405020304" pitchFamily="18" charset="0"/>
              </a:rPr>
              <a:t>rập</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Xê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út</a:t>
            </a:r>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535E222-6475-CFE9-E923-4D89C1699460}"/>
              </a:ext>
            </a:extLst>
          </p:cNvPr>
          <p:cNvPicPr>
            <a:picLocks noChangeAspect="1"/>
          </p:cNvPicPr>
          <p:nvPr/>
        </p:nvPicPr>
        <p:blipFill>
          <a:blip r:embed="rId7"/>
          <a:stretch>
            <a:fillRect/>
          </a:stretch>
        </p:blipFill>
        <p:spPr>
          <a:xfrm>
            <a:off x="6168805" y="529605"/>
            <a:ext cx="5788291" cy="5401937"/>
          </a:xfrm>
          <a:prstGeom prst="rect">
            <a:avLst/>
          </a:prstGeom>
        </p:spPr>
      </p:pic>
      <p:pic>
        <p:nvPicPr>
          <p:cNvPr id="10" name="Picture 9">
            <a:extLst>
              <a:ext uri="{FF2B5EF4-FFF2-40B4-BE49-F238E27FC236}">
                <a16:creationId xmlns:a16="http://schemas.microsoft.com/office/drawing/2014/main" id="{B114482F-A66D-3F87-E7A4-F240C189BB24}"/>
              </a:ext>
            </a:extLst>
          </p:cNvPr>
          <p:cNvPicPr>
            <a:picLocks noChangeAspect="1"/>
          </p:cNvPicPr>
          <p:nvPr/>
        </p:nvPicPr>
        <p:blipFill>
          <a:blip r:embed="rId8"/>
          <a:stretch>
            <a:fillRect/>
          </a:stretch>
        </p:blipFill>
        <p:spPr>
          <a:xfrm>
            <a:off x="19518" y="2514665"/>
            <a:ext cx="6072760" cy="2387581"/>
          </a:xfrm>
          <a:prstGeom prst="rect">
            <a:avLst/>
          </a:prstGeom>
        </p:spPr>
      </p:pic>
    </p:spTree>
    <p:extLst>
      <p:ext uri="{BB962C8B-B14F-4D97-AF65-F5344CB8AC3E}">
        <p14:creationId xmlns:p14="http://schemas.microsoft.com/office/powerpoint/2010/main" val="3885833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11873-F9BE-2EC7-6DF7-4098D668CC2D}"/>
            </a:ext>
          </a:extLst>
        </p:cNvPr>
        <p:cNvGrpSpPr/>
        <p:nvPr/>
      </p:nvGrpSpPr>
      <p:grpSpPr>
        <a:xfrm>
          <a:off x="0" y="0"/>
          <a:ext cx="0" cy="0"/>
          <a:chOff x="0" y="0"/>
          <a:chExt cx="0" cy="0"/>
        </a:xfrm>
      </p:grpSpPr>
      <p:pic>
        <p:nvPicPr>
          <p:cNvPr id="31" name="picture 31">
            <a:extLst>
              <a:ext uri="{FF2B5EF4-FFF2-40B4-BE49-F238E27FC236}">
                <a16:creationId xmlns:a16="http://schemas.microsoft.com/office/drawing/2014/main" id="{4D2715EF-9A79-64E2-0E54-1E4821BDDA07}"/>
              </a:ext>
            </a:extLst>
          </p:cNvPr>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a:extLst>
              <a:ext uri="{FF2B5EF4-FFF2-40B4-BE49-F238E27FC236}">
                <a16:creationId xmlns:a16="http://schemas.microsoft.com/office/drawing/2014/main" id="{C992B7CE-A670-9A8C-84F2-23AE3EB457C2}"/>
              </a:ext>
            </a:extLst>
          </p:cNvPr>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a:extLst>
              <a:ext uri="{FF2B5EF4-FFF2-40B4-BE49-F238E27FC236}">
                <a16:creationId xmlns:a16="http://schemas.microsoft.com/office/drawing/2014/main" id="{167A7217-0692-2FA1-9B16-781516544F06}"/>
              </a:ext>
            </a:extLst>
          </p:cNvPr>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a:extLst>
              <a:ext uri="{FF2B5EF4-FFF2-40B4-BE49-F238E27FC236}">
                <a16:creationId xmlns:a16="http://schemas.microsoft.com/office/drawing/2014/main" id="{71CE2E53-ECF3-9C82-36CF-89B5838F0263}"/>
              </a:ext>
            </a:extLst>
          </p:cNvPr>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B34AB84A-0711-4103-BC4F-EBFCBC7DA671}"/>
              </a:ext>
            </a:extLst>
          </p:cNvPr>
          <p:cNvPicPr>
            <a:picLocks noChangeAspect="1"/>
          </p:cNvPicPr>
          <p:nvPr/>
        </p:nvPicPr>
        <p:blipFill>
          <a:blip r:embed="rId6"/>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69FC0F79-E8D9-6B3A-B1D1-780E92E86DBF}"/>
              </a:ext>
            </a:extLst>
          </p:cNvPr>
          <p:cNvSpPr txBox="1">
            <a:spLocks/>
          </p:cNvSpPr>
          <p:nvPr/>
        </p:nvSpPr>
        <p:spPr>
          <a:xfrm>
            <a:off x="1762543" y="72410"/>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57C038B1-F9F6-17D8-E6AE-1F8167728EEA}"/>
              </a:ext>
            </a:extLst>
          </p:cNvPr>
          <p:cNvSpPr txBox="1">
            <a:spLocks/>
          </p:cNvSpPr>
          <p:nvPr/>
        </p:nvSpPr>
        <p:spPr>
          <a:xfrm>
            <a:off x="5411847" y="2202945"/>
            <a:ext cx="6324600" cy="30096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Times New Roman" panose="02020603050405020304" pitchFamily="18" charset="0"/>
                <a:cs typeface="Times New Roman" panose="02020603050405020304" pitchFamily="18" charset="0"/>
              </a:rPr>
              <a:t>Thông </a:t>
            </a:r>
            <a:r>
              <a:rPr lang="en-US" sz="2400" b="1" dirty="0" err="1">
                <a:latin typeface="Times New Roman" panose="02020603050405020304" pitchFamily="18" charset="0"/>
                <a:cs typeface="Times New Roman" panose="02020603050405020304" pitchFamily="18" charset="0"/>
              </a:rPr>
              <a:t>báo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G/SPS/N/SAU/566</a:t>
            </a:r>
          </a:p>
          <a:p>
            <a:pPr marL="0" indent="0">
              <a:lnSpc>
                <a:spcPct val="100000"/>
              </a:lnSpc>
              <a:buNone/>
            </a:pPr>
            <a:r>
              <a:rPr lang="en-US" sz="2400" kern="0" dirty="0" err="1">
                <a:latin typeface="Times New Roman" panose="02020603050405020304" pitchFamily="18" charset="0"/>
                <a:cs typeface="Times New Roman" panose="02020603050405020304" pitchFamily="18" charset="0"/>
              </a:rPr>
              <a:t>Ngày</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thông</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báo</a:t>
            </a:r>
            <a:r>
              <a:rPr lang="en-US" sz="2400" kern="0" dirty="0">
                <a:latin typeface="Times New Roman" panose="02020603050405020304" pitchFamily="18" charset="0"/>
                <a:cs typeface="Times New Roman" panose="02020603050405020304" pitchFamily="18" charset="0"/>
              </a:rPr>
              <a:t>: 07/7/2025</a:t>
            </a:r>
          </a:p>
          <a:p>
            <a:pPr algn="just">
              <a:lnSpc>
                <a:spcPct val="100000"/>
              </a:lnSpc>
              <a:spcAft>
                <a:spcPts val="800"/>
              </a:spcAft>
            </a:pPr>
            <a:r>
              <a:rPr lang="en-US" sz="2400" kern="0" dirty="0" err="1">
                <a:latin typeface="Times New Roman" panose="02020603050405020304" pitchFamily="18" charset="0"/>
                <a:cs typeface="Times New Roman" panose="02020603050405020304" pitchFamily="18" charset="0"/>
              </a:rPr>
              <a:t>Nội</a:t>
            </a:r>
            <a:r>
              <a:rPr lang="en-US" sz="2400" kern="0" dirty="0">
                <a:latin typeface="Times New Roman" panose="02020603050405020304" pitchFamily="18" charset="0"/>
                <a:cs typeface="Times New Roman" panose="02020603050405020304" pitchFamily="18" charset="0"/>
              </a:rPr>
              <a:t> dung: Quy </a:t>
            </a:r>
            <a:r>
              <a:rPr lang="en-US" sz="2400" kern="0" dirty="0" err="1">
                <a:latin typeface="Times New Roman" panose="02020603050405020304" pitchFamily="18" charset="0"/>
                <a:cs typeface="Times New Roman" panose="02020603050405020304" pitchFamily="18" charset="0"/>
              </a:rPr>
              <a:t>chuẩn</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xác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định</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nồng</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độ</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cho</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phép</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của</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các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hoạt</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chất</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trong</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thuốc</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trừ</a:t>
            </a:r>
            <a:r>
              <a:rPr lang="en-US" sz="2400" kern="0" dirty="0">
                <a:latin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cs typeface="Times New Roman" panose="02020603050405020304" pitchFamily="18" charset="0"/>
              </a:rPr>
              <a:t>sâu</a:t>
            </a:r>
            <a:endParaRPr lang="en-US" sz="2400" kern="0" dirty="0">
              <a:latin typeface="Times New Roman" panose="02020603050405020304" pitchFamily="18" charset="0"/>
              <a:cs typeface="Times New Roman" panose="02020603050405020304" pitchFamily="18" charset="0"/>
            </a:endParaRPr>
          </a:p>
          <a:p>
            <a:pPr marL="0" indent="0" algn="just">
              <a:lnSpc>
                <a:spcPct val="100000"/>
              </a:lnSpc>
              <a:spcAft>
                <a:spcPts val="800"/>
              </a:spcAft>
              <a:buNone/>
            </a:pPr>
            <a:r>
              <a:rPr lang="en-US" sz="2400" kern="0" dirty="0">
                <a:latin typeface="Times New Roman" panose="02020603050405020304" pitchFamily="18" charset="0"/>
                <a:cs typeface="Times New Roman" panose="02020603050405020304" pitchFamily="18" charset="0"/>
                <a:hlinkClick r:id="rId7"/>
              </a:rPr>
              <a:t>https://members.wto.org/crnattachments/2025/SPS/SAU/25_04142_00_x.pdf</a:t>
            </a:r>
            <a:endParaRPr lang="en-US" sz="2400" kern="0" dirty="0">
              <a:latin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US" sz="2400" kern="0" dirty="0">
              <a:latin typeface="Times New Roman" panose="02020603050405020304" pitchFamily="18" charset="0"/>
              <a:cs typeface="Times New Roman" panose="02020603050405020304" pitchFamily="18" charset="0"/>
            </a:endParaRPr>
          </a:p>
          <a:p>
            <a:pPr algn="just">
              <a:lnSpc>
                <a:spcPct val="100000"/>
              </a:lnSpc>
              <a:spcAft>
                <a:spcPts val="800"/>
              </a:spcAft>
            </a:pPr>
            <a:endParaRPr lang="en-US" sz="2400" kern="0" dirty="0">
              <a:latin typeface="Times New Roman" panose="02020603050405020304" pitchFamily="18" charset="0"/>
              <a:cs typeface="Times New Roman" panose="02020603050405020304" pitchFamily="18" charset="0"/>
            </a:endParaRPr>
          </a:p>
          <a:p>
            <a:pPr marL="0" indent="0" algn="just">
              <a:lnSpc>
                <a:spcPct val="100000"/>
              </a:lnSpc>
              <a:spcAft>
                <a:spcPts val="800"/>
              </a:spcAft>
              <a:buNone/>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2400" dirty="0"/>
          </a:p>
        </p:txBody>
      </p:sp>
      <p:sp>
        <p:nvSpPr>
          <p:cNvPr id="2" name="Title 1">
            <a:extLst>
              <a:ext uri="{FF2B5EF4-FFF2-40B4-BE49-F238E27FC236}">
                <a16:creationId xmlns:a16="http://schemas.microsoft.com/office/drawing/2014/main" id="{05B50254-7467-F77B-2E0E-3D8E5B2A19EC}"/>
              </a:ext>
            </a:extLst>
          </p:cNvPr>
          <p:cNvSpPr txBox="1">
            <a:spLocks/>
          </p:cNvSpPr>
          <p:nvPr/>
        </p:nvSpPr>
        <p:spPr>
          <a:xfrm>
            <a:off x="2027254" y="442235"/>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Ả </a:t>
            </a:r>
            <a:r>
              <a:rPr lang="en-US" sz="2400" b="1" dirty="0" err="1">
                <a:latin typeface="Times New Roman" panose="02020603050405020304" pitchFamily="18" charset="0"/>
                <a:cs typeface="Times New Roman" panose="02020603050405020304" pitchFamily="18" charset="0"/>
              </a:rPr>
              <a:t>rập</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Xê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út</a:t>
            </a:r>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F07E17C-138C-11BB-F886-A8A497B3C9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940" y="1992407"/>
            <a:ext cx="4813054" cy="2999685"/>
          </a:xfrm>
          <a:prstGeom prst="rect">
            <a:avLst/>
          </a:prstGeom>
        </p:spPr>
      </p:pic>
    </p:spTree>
    <p:extLst>
      <p:ext uri="{BB962C8B-B14F-4D97-AF65-F5344CB8AC3E}">
        <p14:creationId xmlns:p14="http://schemas.microsoft.com/office/powerpoint/2010/main" val="2011789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E8E4F-A700-09E1-B420-2412C06CF9F1}"/>
            </a:ext>
          </a:extLst>
        </p:cNvPr>
        <p:cNvGrpSpPr/>
        <p:nvPr/>
      </p:nvGrpSpPr>
      <p:grpSpPr>
        <a:xfrm>
          <a:off x="0" y="0"/>
          <a:ext cx="0" cy="0"/>
          <a:chOff x="0" y="0"/>
          <a:chExt cx="0" cy="0"/>
        </a:xfrm>
      </p:grpSpPr>
      <p:pic>
        <p:nvPicPr>
          <p:cNvPr id="31" name="picture 31">
            <a:extLst>
              <a:ext uri="{FF2B5EF4-FFF2-40B4-BE49-F238E27FC236}">
                <a16:creationId xmlns:a16="http://schemas.microsoft.com/office/drawing/2014/main" id="{AFF70212-7E43-FA8D-6A76-244B20D9A867}"/>
              </a:ext>
            </a:extLst>
          </p:cNvPr>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a:extLst>
              <a:ext uri="{FF2B5EF4-FFF2-40B4-BE49-F238E27FC236}">
                <a16:creationId xmlns:a16="http://schemas.microsoft.com/office/drawing/2014/main" id="{39A7444C-324C-AEAB-693C-E00DD9D78F4C}"/>
              </a:ext>
            </a:extLst>
          </p:cNvPr>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a:extLst>
              <a:ext uri="{FF2B5EF4-FFF2-40B4-BE49-F238E27FC236}">
                <a16:creationId xmlns:a16="http://schemas.microsoft.com/office/drawing/2014/main" id="{55BFBD59-3509-F119-EF39-E008E3A194FF}"/>
              </a:ext>
            </a:extLst>
          </p:cNvPr>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a:extLst>
              <a:ext uri="{FF2B5EF4-FFF2-40B4-BE49-F238E27FC236}">
                <a16:creationId xmlns:a16="http://schemas.microsoft.com/office/drawing/2014/main" id="{F2BB30AE-5D0D-E793-3B9D-22512397F5D8}"/>
              </a:ext>
            </a:extLst>
          </p:cNvPr>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75488F92-3CEF-EB8C-9120-AC80D511B808}"/>
              </a:ext>
            </a:extLst>
          </p:cNvPr>
          <p:cNvPicPr>
            <a:picLocks noChangeAspect="1"/>
          </p:cNvPicPr>
          <p:nvPr/>
        </p:nvPicPr>
        <p:blipFill>
          <a:blip r:embed="rId6"/>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9F5E7525-B23D-5C1A-4D60-0138CA837DC6}"/>
              </a:ext>
            </a:extLst>
          </p:cNvPr>
          <p:cNvSpPr txBox="1">
            <a:spLocks/>
          </p:cNvSpPr>
          <p:nvPr/>
        </p:nvSpPr>
        <p:spPr>
          <a:xfrm>
            <a:off x="1905001" y="-19114"/>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28CED15E-7652-762A-116A-80CF39C23BB3}"/>
              </a:ext>
            </a:extLst>
          </p:cNvPr>
          <p:cNvSpPr txBox="1">
            <a:spLocks/>
          </p:cNvSpPr>
          <p:nvPr/>
        </p:nvSpPr>
        <p:spPr>
          <a:xfrm>
            <a:off x="2070917" y="443385"/>
            <a:ext cx="6998368"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imes New Roman" panose="02020603050405020304" pitchFamily="18" charset="0"/>
                <a:cs typeface="Times New Roman" panose="02020603050405020304" pitchFamily="18" charset="0"/>
              </a:rPr>
              <a:t>Israel</a:t>
            </a:r>
          </a:p>
          <a:p>
            <a:pPr marL="0" indent="0" algn="just">
              <a:buNone/>
            </a:pPr>
            <a:r>
              <a:rPr lang="en-US" sz="2000" dirty="0" err="1">
                <a:latin typeface="Times New Roman" panose="02020603050405020304" pitchFamily="18" charset="0"/>
                <a:cs typeface="Times New Roman" panose="02020603050405020304" pitchFamily="18" charset="0"/>
              </a:rPr>
              <a:t>Ngoài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Doanh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lưu</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Kosher,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đây</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cầu</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lý</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khẩu</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vào</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Israel. Tuy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hầu</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hết</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siêu</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khách</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sạn</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chối</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sử</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này</a:t>
            </a:r>
            <a:endPar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Kosher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tắc</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cơ</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đó</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loại</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vú</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chim</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đáp</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ứng</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mới</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Kosher.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vú</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chim</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coi</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Kosher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giết</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mổ</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quy</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6" name="Picture 2" descr="Tiêu chuẩn KOSHER là gì? Các nguyên tắc của thực phẩm Kosher">
            <a:extLst>
              <a:ext uri="{FF2B5EF4-FFF2-40B4-BE49-F238E27FC236}">
                <a16:creationId xmlns:a16="http://schemas.microsoft.com/office/drawing/2014/main" id="{CFFF07DC-33B0-1925-CD3E-B1F5B35E3C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7144" y="3744239"/>
            <a:ext cx="4797713" cy="287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296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2DE29-C632-7CBB-3BFF-E3891D8D2EA2}"/>
            </a:ext>
          </a:extLst>
        </p:cNvPr>
        <p:cNvGrpSpPr/>
        <p:nvPr/>
      </p:nvGrpSpPr>
      <p:grpSpPr>
        <a:xfrm>
          <a:off x="0" y="0"/>
          <a:ext cx="0" cy="0"/>
          <a:chOff x="0" y="0"/>
          <a:chExt cx="0" cy="0"/>
        </a:xfrm>
      </p:grpSpPr>
      <p:pic>
        <p:nvPicPr>
          <p:cNvPr id="31" name="picture 31">
            <a:extLst>
              <a:ext uri="{FF2B5EF4-FFF2-40B4-BE49-F238E27FC236}">
                <a16:creationId xmlns:a16="http://schemas.microsoft.com/office/drawing/2014/main" id="{C08AB852-10F1-578F-CD83-F985269A775C}"/>
              </a:ext>
            </a:extLst>
          </p:cNvPr>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a:extLst>
              <a:ext uri="{FF2B5EF4-FFF2-40B4-BE49-F238E27FC236}">
                <a16:creationId xmlns:a16="http://schemas.microsoft.com/office/drawing/2014/main" id="{98680D17-E2B8-C1C5-37D8-DE40B71AC334}"/>
              </a:ext>
            </a:extLst>
          </p:cNvPr>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a:extLst>
              <a:ext uri="{FF2B5EF4-FFF2-40B4-BE49-F238E27FC236}">
                <a16:creationId xmlns:a16="http://schemas.microsoft.com/office/drawing/2014/main" id="{8CFC441F-AD60-6EEF-BE25-A03A62594BFB}"/>
              </a:ext>
            </a:extLst>
          </p:cNvPr>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a:extLst>
              <a:ext uri="{FF2B5EF4-FFF2-40B4-BE49-F238E27FC236}">
                <a16:creationId xmlns:a16="http://schemas.microsoft.com/office/drawing/2014/main" id="{C215398A-8543-FB33-C8BA-FFDFD390A033}"/>
              </a:ext>
            </a:extLst>
          </p:cNvPr>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A4F61DA6-51A9-1303-6D28-ADC31FCA130A}"/>
              </a:ext>
            </a:extLst>
          </p:cNvPr>
          <p:cNvPicPr>
            <a:picLocks noChangeAspect="1"/>
          </p:cNvPicPr>
          <p:nvPr/>
        </p:nvPicPr>
        <p:blipFill>
          <a:blip r:embed="rId6"/>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644E9DFF-8B01-6631-D514-936E36C6F8AD}"/>
              </a:ext>
            </a:extLst>
          </p:cNvPr>
          <p:cNvSpPr txBox="1">
            <a:spLocks/>
          </p:cNvSpPr>
          <p:nvPr/>
        </p:nvSpPr>
        <p:spPr>
          <a:xfrm>
            <a:off x="1905001" y="130492"/>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Indonesia</a:t>
            </a:r>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6FF454AE-62F5-A01D-7867-30AAAF895CEF}"/>
              </a:ext>
            </a:extLst>
          </p:cNvPr>
          <p:cNvSpPr txBox="1">
            <a:spLocks/>
          </p:cNvSpPr>
          <p:nvPr/>
        </p:nvSpPr>
        <p:spPr>
          <a:xfrm>
            <a:off x="298172" y="499906"/>
            <a:ext cx="10369825" cy="4451542"/>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2400" dirty="0">
                <a:latin typeface="Times New Roman" panose="02020603050405020304" pitchFamily="18" charset="0"/>
                <a:cs typeface="Times New Roman" panose="02020603050405020304" pitchFamily="18" charset="0"/>
              </a:rPr>
              <a:t>Quốc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Quy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08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2018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Indonesia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hlinkClick r:id="rId7"/>
              </a:rPr>
              <a:t>https://members.wto.org/crnattachments/2019/SPS/IDN/19_7043_00_x.pdf</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13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2019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Indonesia (FDARI)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hlinkClick r:id="rId8"/>
              </a:rPr>
              <a:t>https://members.wto.org/crnattachments/2019/SPS/IDN/19_7044_00_x.pdf</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Indonesia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hlinkClick r:id="rId9"/>
              </a:rPr>
              <a:t>( https://members.wto.org/crnattachments/2021/SPS/IDN/21_0614_00_x.pdf</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04/7/2024,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G/SPS/N/IDN/149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Indonesia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y ( </a:t>
            </a:r>
            <a:r>
              <a:rPr lang="en-US" sz="2400" dirty="0" err="1">
                <a:latin typeface="Times New Roman" panose="02020603050405020304" pitchFamily="18" charset="0"/>
                <a:cs typeface="Times New Roman" panose="02020603050405020304" pitchFamily="18" charset="0"/>
              </a:rPr>
              <a:t>mã</a:t>
            </a:r>
            <a:r>
              <a:rPr lang="en-US" sz="2400" dirty="0">
                <a:latin typeface="Times New Roman" panose="02020603050405020304" pitchFamily="18" charset="0"/>
                <a:cs typeface="Times New Roman" panose="02020603050405020304" pitchFamily="18" charset="0"/>
              </a:rPr>
              <a:t> KH-01);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mã</a:t>
            </a:r>
            <a:r>
              <a:rPr lang="en-US" sz="2400" dirty="0">
                <a:latin typeface="Times New Roman" panose="02020603050405020304" pitchFamily="18" charset="0"/>
                <a:cs typeface="Times New Roman" panose="02020603050405020304" pitchFamily="18" charset="0"/>
              </a:rPr>
              <a:t> KH-02);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mã</a:t>
            </a:r>
            <a:r>
              <a:rPr lang="en-US" sz="2400" dirty="0">
                <a:latin typeface="Times New Roman" panose="02020603050405020304" pitchFamily="18" charset="0"/>
                <a:cs typeface="Times New Roman" panose="02020603050405020304" pitchFamily="18" charset="0"/>
              </a:rPr>
              <a:t> KI-1);</a:t>
            </a:r>
            <a:endParaRPr lang="en-US" sz="2400" dirty="0"/>
          </a:p>
        </p:txBody>
      </p:sp>
    </p:spTree>
    <p:extLst>
      <p:ext uri="{BB962C8B-B14F-4D97-AF65-F5344CB8AC3E}">
        <p14:creationId xmlns:p14="http://schemas.microsoft.com/office/powerpoint/2010/main" val="1383827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844" y="655983"/>
            <a:ext cx="8029758" cy="715618"/>
          </a:xfrm>
        </p:spPr>
        <p:txBody>
          <a:bodyPr>
            <a:normAutofit/>
          </a:bodyPr>
          <a:lstStyle/>
          <a:p>
            <a:r>
              <a:rPr lang="en-US" dirty="0">
                <a:latin typeface="Times New Roman" panose="02020603050405020304" pitchFamily="18" charset="0"/>
                <a:cs typeface="Times New Roman" panose="02020603050405020304" pitchFamily="18" charset="0"/>
              </a:rPr>
              <a:t>MRL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endParaRPr lang="vi-VN"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9195057"/>
              </p:ext>
            </p:extLst>
          </p:nvPr>
        </p:nvGraphicFramePr>
        <p:xfrm>
          <a:off x="496957" y="1706233"/>
          <a:ext cx="7686263" cy="3730473"/>
        </p:xfrm>
        <a:graphic>
          <a:graphicData uri="http://schemas.openxmlformats.org/drawingml/2006/table">
            <a:tbl>
              <a:tblPr firstRow="1" firstCol="1" bandRow="1">
                <a:tableStyleId>{5C22544A-7EE6-4342-B048-85BDC9FD1C3A}</a:tableStyleId>
              </a:tblPr>
              <a:tblGrid>
                <a:gridCol w="3510871">
                  <a:extLst>
                    <a:ext uri="{9D8B030D-6E8A-4147-A177-3AD203B41FA5}">
                      <a16:colId xmlns:a16="http://schemas.microsoft.com/office/drawing/2014/main" val="20000"/>
                    </a:ext>
                  </a:extLst>
                </a:gridCol>
                <a:gridCol w="631292">
                  <a:extLst>
                    <a:ext uri="{9D8B030D-6E8A-4147-A177-3AD203B41FA5}">
                      <a16:colId xmlns:a16="http://schemas.microsoft.com/office/drawing/2014/main" val="20001"/>
                    </a:ext>
                  </a:extLst>
                </a:gridCol>
                <a:gridCol w="772766">
                  <a:extLst>
                    <a:ext uri="{9D8B030D-6E8A-4147-A177-3AD203B41FA5}">
                      <a16:colId xmlns:a16="http://schemas.microsoft.com/office/drawing/2014/main" val="20002"/>
                    </a:ext>
                  </a:extLst>
                </a:gridCol>
                <a:gridCol w="2771334">
                  <a:extLst>
                    <a:ext uri="{9D8B030D-6E8A-4147-A177-3AD203B41FA5}">
                      <a16:colId xmlns:a16="http://schemas.microsoft.com/office/drawing/2014/main" val="20003"/>
                    </a:ext>
                  </a:extLst>
                </a:gridCol>
              </a:tblGrid>
              <a:tr h="277634">
                <a:tc rowSpan="2">
                  <a:txBody>
                    <a:bodyPr/>
                    <a:lstStyle/>
                    <a:p>
                      <a:pPr marR="21590" algn="just">
                        <a:lnSpc>
                          <a:spcPct val="107000"/>
                        </a:lnSpc>
                        <a:spcAft>
                          <a:spcPts val="0"/>
                        </a:spcAft>
                      </a:pPr>
                      <a:r>
                        <a:rPr lang="en-US" sz="1500" kern="100" dirty="0" err="1">
                          <a:effectLst/>
                          <a:latin typeface="Times New Roman" panose="02020603050405020304" pitchFamily="18" charset="0"/>
                          <a:cs typeface="Times New Roman" panose="02020603050405020304" pitchFamily="18" charset="0"/>
                        </a:rPr>
                        <a:t>Sản</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phẩm</a:t>
                      </a:r>
                      <a:endParaRPr lang="vi-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gridSpan="3">
                  <a:txBody>
                    <a:bodyPr/>
                    <a:lstStyle/>
                    <a:p>
                      <a:pPr marL="285750"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Aflatoxin (ppb)</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277634">
                <a:tc vMerge="1">
                  <a:txBody>
                    <a:bodyPr/>
                    <a:lstStyle/>
                    <a:p>
                      <a:endParaRPr lang="vi-VN"/>
                    </a:p>
                  </a:txBody>
                  <a:tcPr/>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B1</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M1</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Tổng (B1,B2, G1,G2)</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77634">
                <a:tc>
                  <a:txBody>
                    <a:bodyPr/>
                    <a:lstStyle/>
                    <a:p>
                      <a:pPr marR="21590"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Đậu phộng đã qua chế biến</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15</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 </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20</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1191577">
                <a:tc>
                  <a:txBody>
                    <a:bodyPr/>
                    <a:lstStyle/>
                    <a:p>
                      <a:pPr marR="21590" algn="just">
                        <a:lnSpc>
                          <a:spcPct val="107000"/>
                        </a:lnSpc>
                        <a:spcAft>
                          <a:spcPts val="0"/>
                        </a:spcAft>
                      </a:pPr>
                      <a:r>
                        <a:rPr lang="en-US" sz="1500" kern="100" dirty="0" err="1">
                          <a:effectLst/>
                          <a:latin typeface="Times New Roman" panose="02020603050405020304" pitchFamily="18" charset="0"/>
                          <a:cs typeface="Times New Roman" panose="02020603050405020304" pitchFamily="18" charset="0"/>
                        </a:rPr>
                        <a:t>Thực</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phẩm</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bổ</a:t>
                      </a:r>
                      <a:r>
                        <a:rPr lang="en-US" sz="1500" kern="100" dirty="0">
                          <a:effectLst/>
                          <a:latin typeface="Times New Roman" panose="02020603050405020304" pitchFamily="18" charset="0"/>
                          <a:cs typeface="Times New Roman" panose="02020603050405020304" pitchFamily="18" charset="0"/>
                        </a:rPr>
                        <a:t> sung </a:t>
                      </a:r>
                      <a:r>
                        <a:rPr lang="en-US" sz="1500" kern="100" dirty="0" err="1">
                          <a:effectLst/>
                          <a:latin typeface="Times New Roman" panose="02020603050405020304" pitchFamily="18" charset="0"/>
                          <a:cs typeface="Times New Roman" panose="02020603050405020304" pitchFamily="18" charset="0"/>
                        </a:rPr>
                        <a:t>thay</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thế</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sữa</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mẹ</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từ</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ngũ</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cốc</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và</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thực</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phẩm</a:t>
                      </a:r>
                      <a:r>
                        <a:rPr lang="en-US" sz="1500" kern="100" dirty="0">
                          <a:effectLst/>
                          <a:latin typeface="Times New Roman" panose="02020603050405020304" pitchFamily="18" charset="0"/>
                          <a:cs typeface="Times New Roman" panose="02020603050405020304" pitchFamily="18" charset="0"/>
                        </a:rPr>
                        <a:t> y </a:t>
                      </a:r>
                      <a:r>
                        <a:rPr lang="en-US" sz="1500" kern="100" dirty="0" err="1">
                          <a:effectLst/>
                          <a:latin typeface="Times New Roman" panose="02020603050405020304" pitchFamily="18" charset="0"/>
                          <a:cs typeface="Times New Roman" panose="02020603050405020304" pitchFamily="18" charset="0"/>
                        </a:rPr>
                        <a:t>tế</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đặc</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biệt</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dành</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cho</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trẻ</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sơ</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sinh</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và</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trẻ</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nhỏ</a:t>
                      </a:r>
                      <a:endParaRPr lang="vi-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0,5</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 </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 </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77634">
                <a:tc>
                  <a:txBody>
                    <a:bodyPr/>
                    <a:lstStyle/>
                    <a:p>
                      <a:pPr marR="21590" algn="just">
                        <a:lnSpc>
                          <a:spcPct val="107000"/>
                        </a:lnSpc>
                        <a:spcAft>
                          <a:spcPts val="0"/>
                        </a:spcAft>
                      </a:pPr>
                      <a:r>
                        <a:rPr lang="en-US" sz="1500" kern="100" dirty="0" err="1">
                          <a:effectLst/>
                          <a:latin typeface="Times New Roman" panose="02020603050405020304" pitchFamily="18" charset="0"/>
                          <a:cs typeface="Times New Roman" panose="02020603050405020304" pitchFamily="18" charset="0"/>
                        </a:rPr>
                        <a:t>Sản</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phẩm</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ngô</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chế</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biến</a:t>
                      </a:r>
                      <a:endParaRPr lang="vi-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15</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 </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20</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575363">
                <a:tc>
                  <a:txBody>
                    <a:bodyPr/>
                    <a:lstStyle/>
                    <a:p>
                      <a:pPr marR="21590" algn="just">
                        <a:lnSpc>
                          <a:spcPct val="107000"/>
                        </a:lnSpc>
                        <a:spcAft>
                          <a:spcPts val="0"/>
                        </a:spcAft>
                      </a:pPr>
                      <a:r>
                        <a:rPr lang="en-US" sz="1500" kern="100" dirty="0" err="1">
                          <a:effectLst/>
                          <a:latin typeface="Times New Roman" panose="02020603050405020304" pitchFamily="18" charset="0"/>
                          <a:cs typeface="Times New Roman" panose="02020603050405020304" pitchFamily="18" charset="0"/>
                        </a:rPr>
                        <a:t>Sản</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phẩm</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hạt</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chế</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biến</a:t>
                      </a:r>
                      <a:endParaRPr lang="vi-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 -</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dirty="0">
                          <a:effectLst/>
                          <a:latin typeface="Times New Roman" panose="02020603050405020304" pitchFamily="18" charset="0"/>
                          <a:cs typeface="Times New Roman" panose="02020603050405020304" pitchFamily="18" charset="0"/>
                        </a:rPr>
                        <a:t>  -</a:t>
                      </a:r>
                      <a:endParaRPr lang="vi-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dirty="0">
                          <a:effectLst/>
                          <a:latin typeface="Times New Roman" panose="02020603050405020304" pitchFamily="18" charset="0"/>
                          <a:cs typeface="Times New Roman" panose="02020603050405020304" pitchFamily="18" charset="0"/>
                        </a:rPr>
                        <a:t>15 (</a:t>
                      </a:r>
                      <a:r>
                        <a:rPr lang="en-US" sz="1500" kern="100" dirty="0" err="1">
                          <a:effectLst/>
                          <a:latin typeface="Times New Roman" panose="02020603050405020304" pitchFamily="18" charset="0"/>
                          <a:cs typeface="Times New Roman" panose="02020603050405020304" pitchFamily="18" charset="0"/>
                        </a:rPr>
                        <a:t>dạng</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thô</a:t>
                      </a:r>
                      <a:r>
                        <a:rPr lang="en-US" sz="1500" kern="100" dirty="0">
                          <a:effectLst/>
                          <a:latin typeface="Times New Roman" panose="02020603050405020304" pitchFamily="18" charset="0"/>
                          <a:cs typeface="Times New Roman" panose="02020603050405020304" pitchFamily="18" charset="0"/>
                        </a:rPr>
                        <a:t>)</a:t>
                      </a:r>
                      <a:endParaRPr lang="vi-VN" sz="1500" kern="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500" kern="100" dirty="0">
                          <a:effectLst/>
                          <a:latin typeface="Times New Roman" panose="02020603050405020304" pitchFamily="18" charset="0"/>
                          <a:cs typeface="Times New Roman" panose="02020603050405020304" pitchFamily="18" charset="0"/>
                        </a:rPr>
                        <a:t>10 (</a:t>
                      </a:r>
                      <a:r>
                        <a:rPr lang="en-US" sz="1500" kern="100" dirty="0" err="1">
                          <a:effectLst/>
                          <a:latin typeface="Times New Roman" panose="02020603050405020304" pitchFamily="18" charset="0"/>
                          <a:cs typeface="Times New Roman" panose="02020603050405020304" pitchFamily="18" charset="0"/>
                        </a:rPr>
                        <a:t>dạng</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ăn</a:t>
                      </a:r>
                      <a:r>
                        <a:rPr lang="en-US" sz="1500" kern="100" dirty="0">
                          <a:effectLst/>
                          <a:latin typeface="Times New Roman" panose="02020603050405020304" pitchFamily="18" charset="0"/>
                          <a:cs typeface="Times New Roman" panose="02020603050405020304" pitchFamily="18" charset="0"/>
                        </a:rPr>
                        <a:t> </a:t>
                      </a:r>
                      <a:r>
                        <a:rPr lang="en-US" sz="1500" kern="100" dirty="0" err="1">
                          <a:effectLst/>
                          <a:latin typeface="Times New Roman" panose="02020603050405020304" pitchFamily="18" charset="0"/>
                          <a:cs typeface="Times New Roman" panose="02020603050405020304" pitchFamily="18" charset="0"/>
                        </a:rPr>
                        <a:t>liền</a:t>
                      </a:r>
                      <a:endParaRPr lang="vi-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575363">
                <a:tc>
                  <a:txBody>
                    <a:bodyPr/>
                    <a:lstStyle/>
                    <a:p>
                      <a:pPr marR="21590"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Sữa và các sản phẩm chế biến từ sữa (dạng ăn liền)</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 -</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0,5</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dirty="0">
                          <a:effectLst/>
                          <a:latin typeface="Times New Roman" panose="02020603050405020304" pitchFamily="18" charset="0"/>
                          <a:cs typeface="Times New Roman" panose="02020603050405020304" pitchFamily="18" charset="0"/>
                        </a:rPr>
                        <a:t> </a:t>
                      </a:r>
                      <a:endParaRPr lang="vi-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277634">
                <a:tc>
                  <a:txBody>
                    <a:bodyPr/>
                    <a:lstStyle/>
                    <a:p>
                      <a:pPr marR="21590"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Sữa công thức cho trẻ nhỏ</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 </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a:effectLst/>
                          <a:latin typeface="Times New Roman" panose="02020603050405020304" pitchFamily="18" charset="0"/>
                          <a:cs typeface="Times New Roman" panose="02020603050405020304" pitchFamily="18" charset="0"/>
                        </a:rPr>
                        <a:t>0,3</a:t>
                      </a:r>
                      <a:endParaRPr lang="vi-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500" kern="100" dirty="0">
                          <a:effectLst/>
                          <a:latin typeface="Times New Roman" panose="02020603050405020304" pitchFamily="18" charset="0"/>
                          <a:cs typeface="Times New Roman" panose="02020603050405020304" pitchFamily="18" charset="0"/>
                        </a:rPr>
                        <a:t> </a:t>
                      </a:r>
                      <a:endParaRPr lang="vi-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bl>
          </a:graphicData>
        </a:graphic>
      </p:graphicFrame>
      <p:pic>
        <p:nvPicPr>
          <p:cNvPr id="5" name="Picture 4">
            <a:extLst>
              <a:ext uri="{FF2B5EF4-FFF2-40B4-BE49-F238E27FC236}">
                <a16:creationId xmlns:a16="http://schemas.microsoft.com/office/drawing/2014/main" id="{5A3E3A2F-439F-43D9-912D-9DC5211B4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0123" y="516428"/>
            <a:ext cx="3176956" cy="2114120"/>
          </a:xfrm>
          <a:prstGeom prst="rect">
            <a:avLst/>
          </a:prstGeom>
        </p:spPr>
      </p:pic>
      <p:pic>
        <p:nvPicPr>
          <p:cNvPr id="7" name="Picture 6">
            <a:extLst>
              <a:ext uri="{FF2B5EF4-FFF2-40B4-BE49-F238E27FC236}">
                <a16:creationId xmlns:a16="http://schemas.microsoft.com/office/drawing/2014/main" id="{4F1C180F-671A-6716-015C-E91633DD9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1601" y="4452935"/>
            <a:ext cx="3156960" cy="1967542"/>
          </a:xfrm>
          <a:prstGeom prst="rect">
            <a:avLst/>
          </a:prstGeom>
        </p:spPr>
      </p:pic>
    </p:spTree>
    <p:extLst>
      <p:ext uri="{BB962C8B-B14F-4D97-AF65-F5344CB8AC3E}">
        <p14:creationId xmlns:p14="http://schemas.microsoft.com/office/powerpoint/2010/main" val="1719997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1" y="1956289"/>
          <a:ext cx="7176476" cy="3773570"/>
        </p:xfrm>
        <a:graphic>
          <a:graphicData uri="http://schemas.openxmlformats.org/drawingml/2006/table">
            <a:tbl>
              <a:tblPr>
                <a:tableStyleId>{5C22544A-7EE6-4342-B048-85BDC9FD1C3A}</a:tableStyleId>
              </a:tblPr>
              <a:tblGrid>
                <a:gridCol w="1148670">
                  <a:extLst>
                    <a:ext uri="{9D8B030D-6E8A-4147-A177-3AD203B41FA5}">
                      <a16:colId xmlns:a16="http://schemas.microsoft.com/office/drawing/2014/main" val="20000"/>
                    </a:ext>
                  </a:extLst>
                </a:gridCol>
                <a:gridCol w="585171">
                  <a:extLst>
                    <a:ext uri="{9D8B030D-6E8A-4147-A177-3AD203B41FA5}">
                      <a16:colId xmlns:a16="http://schemas.microsoft.com/office/drawing/2014/main" val="20001"/>
                    </a:ext>
                  </a:extLst>
                </a:gridCol>
                <a:gridCol w="1607236">
                  <a:extLst>
                    <a:ext uri="{9D8B030D-6E8A-4147-A177-3AD203B41FA5}">
                      <a16:colId xmlns:a16="http://schemas.microsoft.com/office/drawing/2014/main" val="20002"/>
                    </a:ext>
                  </a:extLst>
                </a:gridCol>
                <a:gridCol w="509954">
                  <a:extLst>
                    <a:ext uri="{9D8B030D-6E8A-4147-A177-3AD203B41FA5}">
                      <a16:colId xmlns:a16="http://schemas.microsoft.com/office/drawing/2014/main" val="20003"/>
                    </a:ext>
                  </a:extLst>
                </a:gridCol>
                <a:gridCol w="548591">
                  <a:extLst>
                    <a:ext uri="{9D8B030D-6E8A-4147-A177-3AD203B41FA5}">
                      <a16:colId xmlns:a16="http://schemas.microsoft.com/office/drawing/2014/main" val="20004"/>
                    </a:ext>
                  </a:extLst>
                </a:gridCol>
                <a:gridCol w="1387072">
                  <a:extLst>
                    <a:ext uri="{9D8B030D-6E8A-4147-A177-3AD203B41FA5}">
                      <a16:colId xmlns:a16="http://schemas.microsoft.com/office/drawing/2014/main" val="20005"/>
                    </a:ext>
                  </a:extLst>
                </a:gridCol>
                <a:gridCol w="1389782">
                  <a:extLst>
                    <a:ext uri="{9D8B030D-6E8A-4147-A177-3AD203B41FA5}">
                      <a16:colId xmlns:a16="http://schemas.microsoft.com/office/drawing/2014/main" val="20006"/>
                    </a:ext>
                  </a:extLst>
                </a:gridCol>
              </a:tblGrid>
              <a:tr h="464344">
                <a:tc gridSpan="2">
                  <a:txBody>
                    <a:bodyPr/>
                    <a:lstStyle/>
                    <a:p>
                      <a:pPr algn="ctr" fontAlgn="b"/>
                      <a:r>
                        <a:rPr lang="vi-VN" sz="1500" b="1" u="none" strike="noStrike" dirty="0">
                          <a:effectLst/>
                          <a:latin typeface="Times New Roman" panose="02020603050405020304" pitchFamily="18" charset="0"/>
                          <a:cs typeface="Times New Roman" panose="02020603050405020304" pitchFamily="18" charset="0"/>
                        </a:rPr>
                        <a:t>Sữa và các sản phẩm từ sữa</a:t>
                      </a:r>
                      <a:endParaRPr lang="vi-VN"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hMerge="1">
                  <a:txBody>
                    <a:bodyPr/>
                    <a:lstStyle/>
                    <a:p>
                      <a:endParaRPr lang="vi-VN"/>
                    </a:p>
                  </a:txBody>
                  <a:tcPr/>
                </a:tc>
                <a:tc>
                  <a:txBody>
                    <a:bodyPr/>
                    <a:lstStyle/>
                    <a:p>
                      <a:pPr algn="l" fontAlgn="b"/>
                      <a:r>
                        <a:rPr lang="vi-VN" sz="1500" b="1" u="none" strike="noStrike" dirty="0">
                          <a:effectLst/>
                          <a:latin typeface="Times New Roman" panose="02020603050405020304" pitchFamily="18" charset="0"/>
                          <a:cs typeface="Times New Roman" panose="02020603050405020304" pitchFamily="18" charset="0"/>
                        </a:rPr>
                        <a:t>VSV</a:t>
                      </a:r>
                      <a:endParaRPr lang="vi-VN"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b="1" u="none" strike="noStrike" dirty="0">
                          <a:effectLst/>
                          <a:latin typeface="Times New Roman" panose="02020603050405020304" pitchFamily="18" charset="0"/>
                          <a:cs typeface="Times New Roman" panose="02020603050405020304" pitchFamily="18" charset="0"/>
                        </a:rPr>
                        <a:t>n</a:t>
                      </a:r>
                      <a:endParaRPr lang="vi-VN"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b="1" u="none" strike="noStrike" dirty="0">
                          <a:effectLst/>
                          <a:latin typeface="Times New Roman" panose="02020603050405020304" pitchFamily="18" charset="0"/>
                          <a:cs typeface="Times New Roman" panose="02020603050405020304" pitchFamily="18" charset="0"/>
                        </a:rPr>
                        <a:t>c</a:t>
                      </a:r>
                      <a:endParaRPr lang="vi-VN"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b="1" u="none" strike="noStrike" dirty="0">
                          <a:effectLst/>
                          <a:latin typeface="Times New Roman" panose="02020603050405020304" pitchFamily="18" charset="0"/>
                          <a:cs typeface="Times New Roman" panose="02020603050405020304" pitchFamily="18" charset="0"/>
                        </a:rPr>
                        <a:t>m</a:t>
                      </a:r>
                      <a:endParaRPr lang="vi-VN"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b="1" u="none" strike="noStrike" dirty="0">
                          <a:effectLst/>
                          <a:latin typeface="Times New Roman" panose="02020603050405020304" pitchFamily="18" charset="0"/>
                          <a:cs typeface="Times New Roman" panose="02020603050405020304" pitchFamily="18" charset="0"/>
                        </a:rPr>
                        <a:t>M</a:t>
                      </a:r>
                      <a:endParaRPr lang="vi-VN"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extLst>
                  <a:ext uri="{0D108BD9-81ED-4DB2-BD59-A6C34878D82A}">
                    <a16:rowId xmlns:a16="http://schemas.microsoft.com/office/drawing/2014/main" val="10000"/>
                  </a:ext>
                </a:extLst>
              </a:tr>
              <a:tr h="307670">
                <a:tc rowSpan="3">
                  <a:txBody>
                    <a:bodyPr/>
                    <a:lstStyle/>
                    <a:p>
                      <a:pPr algn="ctr" fontAlgn="b"/>
                      <a:r>
                        <a:rPr lang="vi-VN" sz="1500" u="none" strike="noStrike">
                          <a:effectLst/>
                          <a:latin typeface="Times New Roman" panose="02020603050405020304" pitchFamily="18" charset="0"/>
                          <a:cs typeface="Times New Roman" panose="02020603050405020304" pitchFamily="18" charset="0"/>
                        </a:rPr>
                        <a:t>Sữa tươi</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rowSpan="3">
                  <a:txBody>
                    <a:bodyPr/>
                    <a:lstStyle/>
                    <a:p>
                      <a:pPr algn="ctr" fontAlgn="b"/>
                      <a:r>
                        <a:rPr lang="vi-VN" sz="1500" u="none" strike="noStrike">
                          <a:effectLst/>
                          <a:latin typeface="Times New Roman" panose="02020603050405020304" pitchFamily="18" charset="0"/>
                          <a:cs typeface="Times New Roman" panose="02020603050405020304" pitchFamily="18" charset="0"/>
                        </a:rPr>
                        <a:t>Sữa tiệt trùng</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dirty="0">
                          <a:effectLst/>
                          <a:latin typeface="Times New Roman" panose="02020603050405020304" pitchFamily="18" charset="0"/>
                          <a:cs typeface="Times New Roman" panose="02020603050405020304" pitchFamily="18" charset="0"/>
                        </a:rPr>
                        <a:t>ALT</a:t>
                      </a:r>
                      <a:endParaRPr lang="vi-VN"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dirty="0">
                          <a:effectLst/>
                          <a:latin typeface="Times New Roman" panose="02020603050405020304" pitchFamily="18" charset="0"/>
                          <a:cs typeface="Times New Roman" panose="02020603050405020304" pitchFamily="18" charset="0"/>
                        </a:rPr>
                        <a:t>5</a:t>
                      </a:r>
                      <a:endParaRPr lang="vi-VN"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dirty="0">
                          <a:effectLst/>
                          <a:latin typeface="Times New Roman" panose="02020603050405020304" pitchFamily="18" charset="0"/>
                          <a:cs typeface="Times New Roman" panose="02020603050405020304" pitchFamily="18" charset="0"/>
                        </a:rPr>
                        <a:t>1</a:t>
                      </a:r>
                      <a:endParaRPr lang="vi-VN"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dirty="0">
                          <a:effectLst/>
                          <a:latin typeface="Times New Roman" panose="02020603050405020304" pitchFamily="18" charset="0"/>
                          <a:cs typeface="Times New Roman" panose="02020603050405020304" pitchFamily="18" charset="0"/>
                        </a:rPr>
                        <a:t>10^4 cfu/ml</a:t>
                      </a:r>
                      <a:endParaRPr lang="vi-VN"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10^5 cfu/ml</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extLst>
                  <a:ext uri="{0D108BD9-81ED-4DB2-BD59-A6C34878D82A}">
                    <a16:rowId xmlns:a16="http://schemas.microsoft.com/office/drawing/2014/main" val="10001"/>
                  </a:ext>
                </a:extLst>
              </a:tr>
              <a:tr h="293096">
                <a:tc vMerge="1">
                  <a:txBody>
                    <a:bodyPr/>
                    <a:lstStyle/>
                    <a:p>
                      <a:endParaRPr lang="vi-VN"/>
                    </a:p>
                  </a:txBody>
                  <a:tcPr/>
                </a:tc>
                <a:tc vMerge="1">
                  <a:txBody>
                    <a:bodyPr/>
                    <a:lstStyle/>
                    <a:p>
                      <a:endParaRPr lang="vi-VN"/>
                    </a:p>
                  </a:txBody>
                  <a:tcPr/>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Enterobacteriaceae</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5</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2</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1 APM/ml</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5 APM/ml</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extLst>
                  <a:ext uri="{0D108BD9-81ED-4DB2-BD59-A6C34878D82A}">
                    <a16:rowId xmlns:a16="http://schemas.microsoft.com/office/drawing/2014/main" val="10002"/>
                  </a:ext>
                </a:extLst>
              </a:tr>
              <a:tr h="307670">
                <a:tc vMerge="1">
                  <a:txBody>
                    <a:bodyPr/>
                    <a:lstStyle/>
                    <a:p>
                      <a:endParaRPr lang="vi-VN"/>
                    </a:p>
                  </a:txBody>
                  <a:tcPr/>
                </a:tc>
                <a:tc vMerge="1">
                  <a:txBody>
                    <a:bodyPr/>
                    <a:lstStyle/>
                    <a:p>
                      <a:endParaRPr lang="vi-VN"/>
                    </a:p>
                  </a:txBody>
                  <a:tcPr/>
                </a:tc>
                <a:tc>
                  <a:txBody>
                    <a:bodyPr/>
                    <a:lstStyle/>
                    <a:p>
                      <a:pPr algn="l" fontAlgn="b"/>
                      <a:r>
                        <a:rPr lang="vi-VN" sz="1500" u="none" strike="noStrike" dirty="0">
                          <a:effectLst/>
                          <a:latin typeface="Times New Roman" panose="02020603050405020304" pitchFamily="18" charset="0"/>
                          <a:cs typeface="Times New Roman" panose="02020603050405020304" pitchFamily="18" charset="0"/>
                        </a:rPr>
                        <a:t>Salmonella</a:t>
                      </a:r>
                      <a:endParaRPr lang="vi-VN"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5</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0</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KPH/25ml</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NA</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extLst>
                  <a:ext uri="{0D108BD9-81ED-4DB2-BD59-A6C34878D82A}">
                    <a16:rowId xmlns:a16="http://schemas.microsoft.com/office/drawing/2014/main" val="10003"/>
                  </a:ext>
                </a:extLst>
              </a:tr>
              <a:tr h="464344">
                <a:tc rowSpan="2">
                  <a:txBody>
                    <a:bodyPr/>
                    <a:lstStyle/>
                    <a:p>
                      <a:pPr algn="ctr" fontAlgn="b"/>
                      <a:r>
                        <a:rPr lang="vi-VN" sz="1500" u="none" strike="noStrike">
                          <a:effectLst/>
                          <a:latin typeface="Times New Roman" panose="02020603050405020304" pitchFamily="18" charset="0"/>
                          <a:cs typeface="Times New Roman" panose="02020603050405020304" pitchFamily="18" charset="0"/>
                        </a:rPr>
                        <a:t>Sữa đặc</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rowSpan="2">
                  <a:txBody>
                    <a:bodyPr/>
                    <a:lstStyle/>
                    <a:p>
                      <a:pPr algn="ctr" fontAlgn="b"/>
                      <a:r>
                        <a:rPr lang="vi-VN" sz="1500" u="none" strike="noStrike">
                          <a:effectLst/>
                          <a:latin typeface="Times New Roman" panose="02020603050405020304" pitchFamily="18" charset="0"/>
                          <a:cs typeface="Times New Roman" panose="02020603050405020304" pitchFamily="18" charset="0"/>
                        </a:rPr>
                        <a:t> </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Sta. aureus</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5</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1</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10^2 cfu/ml hoặc g</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10^3 cfu/ml hoặc g</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extLst>
                  <a:ext uri="{0D108BD9-81ED-4DB2-BD59-A6C34878D82A}">
                    <a16:rowId xmlns:a16="http://schemas.microsoft.com/office/drawing/2014/main" val="10004"/>
                  </a:ext>
                </a:extLst>
              </a:tr>
              <a:tr h="464344">
                <a:tc vMerge="1">
                  <a:txBody>
                    <a:bodyPr/>
                    <a:lstStyle/>
                    <a:p>
                      <a:endParaRPr lang="vi-VN"/>
                    </a:p>
                  </a:txBody>
                  <a:tcPr/>
                </a:tc>
                <a:tc vMerge="1">
                  <a:txBody>
                    <a:bodyPr/>
                    <a:lstStyle/>
                    <a:p>
                      <a:endParaRPr lang="vi-VN"/>
                    </a:p>
                  </a:txBody>
                  <a:tcPr/>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Nấm mốc và nấm men</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5</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1</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10 cfu/ml hoặc g</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10^2 cfu/ml hoặc g</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extLst>
                  <a:ext uri="{0D108BD9-81ED-4DB2-BD59-A6C34878D82A}">
                    <a16:rowId xmlns:a16="http://schemas.microsoft.com/office/drawing/2014/main" val="10005"/>
                  </a:ext>
                </a:extLst>
              </a:tr>
              <a:tr h="235744">
                <a:tc rowSpan="4">
                  <a:txBody>
                    <a:bodyPr/>
                    <a:lstStyle/>
                    <a:p>
                      <a:pPr algn="ctr" fontAlgn="b"/>
                      <a:r>
                        <a:rPr lang="vi-VN" sz="1500" u="none" strike="noStrike">
                          <a:effectLst/>
                          <a:latin typeface="Times New Roman" panose="02020603050405020304" pitchFamily="18" charset="0"/>
                          <a:cs typeface="Times New Roman" panose="02020603050405020304" pitchFamily="18" charset="0"/>
                        </a:rPr>
                        <a:t>Kem </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rowSpan="4">
                  <a:txBody>
                    <a:bodyPr/>
                    <a:lstStyle/>
                    <a:p>
                      <a:pPr algn="ctr" fontAlgn="b"/>
                      <a:r>
                        <a:rPr lang="vi-VN" sz="1500" u="none" strike="noStrike">
                          <a:effectLst/>
                          <a:latin typeface="Times New Roman" panose="02020603050405020304" pitchFamily="18" charset="0"/>
                          <a:cs typeface="Times New Roman" panose="02020603050405020304" pitchFamily="18" charset="0"/>
                        </a:rPr>
                        <a:t> </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ALT</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5</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2</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10^4 cfu/ml</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10^5 cfu/ml</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extLst>
                  <a:ext uri="{0D108BD9-81ED-4DB2-BD59-A6C34878D82A}">
                    <a16:rowId xmlns:a16="http://schemas.microsoft.com/office/drawing/2014/main" val="10006"/>
                  </a:ext>
                </a:extLst>
              </a:tr>
              <a:tr h="464344">
                <a:tc vMerge="1">
                  <a:txBody>
                    <a:bodyPr/>
                    <a:lstStyle/>
                    <a:p>
                      <a:endParaRPr lang="vi-VN"/>
                    </a:p>
                  </a:txBody>
                  <a:tcPr/>
                </a:tc>
                <a:tc vMerge="1">
                  <a:txBody>
                    <a:bodyPr/>
                    <a:lstStyle/>
                    <a:p>
                      <a:endParaRPr lang="vi-VN"/>
                    </a:p>
                  </a:txBody>
                  <a:tcPr/>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Enterobacteriaceae</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5</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1</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10 cfu/ml hoặc g</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10^2 cfu/ml hoặc g</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extLst>
                  <a:ext uri="{0D108BD9-81ED-4DB2-BD59-A6C34878D82A}">
                    <a16:rowId xmlns:a16="http://schemas.microsoft.com/office/drawing/2014/main" val="10007"/>
                  </a:ext>
                </a:extLst>
              </a:tr>
              <a:tr h="464344">
                <a:tc vMerge="1">
                  <a:txBody>
                    <a:bodyPr/>
                    <a:lstStyle/>
                    <a:p>
                      <a:endParaRPr lang="vi-VN"/>
                    </a:p>
                  </a:txBody>
                  <a:tcPr/>
                </a:tc>
                <a:tc vMerge="1">
                  <a:txBody>
                    <a:bodyPr/>
                    <a:lstStyle/>
                    <a:p>
                      <a:endParaRPr lang="vi-VN"/>
                    </a:p>
                  </a:txBody>
                  <a:tcPr/>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Sta. aureus</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5</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2</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10 cfu/ml hoặc g</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10^2 cfu/ml hoặc g</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extLst>
                  <a:ext uri="{0D108BD9-81ED-4DB2-BD59-A6C34878D82A}">
                    <a16:rowId xmlns:a16="http://schemas.microsoft.com/office/drawing/2014/main" val="10008"/>
                  </a:ext>
                </a:extLst>
              </a:tr>
              <a:tr h="307670">
                <a:tc vMerge="1">
                  <a:txBody>
                    <a:bodyPr/>
                    <a:lstStyle/>
                    <a:p>
                      <a:endParaRPr lang="vi-VN"/>
                    </a:p>
                  </a:txBody>
                  <a:tcPr/>
                </a:tc>
                <a:tc vMerge="1">
                  <a:txBody>
                    <a:bodyPr/>
                    <a:lstStyle/>
                    <a:p>
                      <a:endParaRPr lang="vi-VN"/>
                    </a:p>
                  </a:txBody>
                  <a:tcPr/>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Salmonella</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a:effectLst/>
                          <a:latin typeface="Times New Roman" panose="02020603050405020304" pitchFamily="18" charset="0"/>
                          <a:cs typeface="Times New Roman" panose="02020603050405020304" pitchFamily="18" charset="0"/>
                        </a:rPr>
                        <a:t>5</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r" fontAlgn="b"/>
                      <a:r>
                        <a:rPr lang="vi-VN" sz="1500" u="none" strike="noStrike" dirty="0">
                          <a:effectLst/>
                          <a:latin typeface="Times New Roman" panose="02020603050405020304" pitchFamily="18" charset="0"/>
                          <a:cs typeface="Times New Roman" panose="02020603050405020304" pitchFamily="18" charset="0"/>
                        </a:rPr>
                        <a:t>0</a:t>
                      </a:r>
                      <a:endParaRPr lang="vi-VN"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a:effectLst/>
                          <a:latin typeface="Times New Roman" panose="02020603050405020304" pitchFamily="18" charset="0"/>
                          <a:cs typeface="Times New Roman" panose="02020603050405020304" pitchFamily="18" charset="0"/>
                        </a:rPr>
                        <a:t>KPH/25ml</a:t>
                      </a:r>
                      <a:endParaRPr lang="vi-V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tc>
                  <a:txBody>
                    <a:bodyPr/>
                    <a:lstStyle/>
                    <a:p>
                      <a:pPr algn="l" fontAlgn="b"/>
                      <a:r>
                        <a:rPr lang="vi-VN" sz="1500" u="none" strike="noStrike" dirty="0">
                          <a:effectLst/>
                          <a:latin typeface="Times New Roman" panose="02020603050405020304" pitchFamily="18" charset="0"/>
                          <a:cs typeface="Times New Roman" panose="02020603050405020304" pitchFamily="18" charset="0"/>
                        </a:rPr>
                        <a:t>NA</a:t>
                      </a:r>
                      <a:endParaRPr lang="vi-VN"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tc>
                <a:extLst>
                  <a:ext uri="{0D108BD9-81ED-4DB2-BD59-A6C34878D82A}">
                    <a16:rowId xmlns:a16="http://schemas.microsoft.com/office/drawing/2014/main" val="10009"/>
                  </a:ext>
                </a:extLst>
              </a:tr>
            </a:tbl>
          </a:graphicData>
        </a:graphic>
      </p:graphicFrame>
      <p:sp>
        <p:nvSpPr>
          <p:cNvPr id="3" name="Title 1">
            <a:extLst>
              <a:ext uri="{FF2B5EF4-FFF2-40B4-BE49-F238E27FC236}">
                <a16:creationId xmlns:a16="http://schemas.microsoft.com/office/drawing/2014/main" id="{DC8AD422-8709-E03D-AF88-841B2DDE7F44}"/>
              </a:ext>
            </a:extLst>
          </p:cNvPr>
          <p:cNvSpPr>
            <a:spLocks noGrp="1"/>
          </p:cNvSpPr>
          <p:nvPr>
            <p:ph type="title"/>
          </p:nvPr>
        </p:nvSpPr>
        <p:spPr>
          <a:xfrm>
            <a:off x="904461" y="965690"/>
            <a:ext cx="8588237" cy="711539"/>
          </a:xfrm>
        </p:spPr>
        <p:txBody>
          <a:bodyPr>
            <a:normAutofit fontScale="90000"/>
          </a:bodyPr>
          <a:lstStyle/>
          <a:p>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sữa</a:t>
            </a:r>
            <a:endParaRPr lang="vi-VN"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F076FFD1-4D81-74A0-6CB8-DA98662A7659}"/>
              </a:ext>
            </a:extLst>
          </p:cNvPr>
          <p:cNvGrpSpPr/>
          <p:nvPr/>
        </p:nvGrpSpPr>
        <p:grpSpPr>
          <a:xfrm>
            <a:off x="9174409" y="965690"/>
            <a:ext cx="2692912" cy="4798270"/>
            <a:chOff x="7083879" y="1403747"/>
            <a:chExt cx="2060122" cy="408265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879" y="1403747"/>
              <a:ext cx="2060122" cy="18026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879" y="3439716"/>
              <a:ext cx="2046685" cy="2046685"/>
            </a:xfrm>
            <a:prstGeom prst="rect">
              <a:avLst/>
            </a:prstGeom>
          </p:spPr>
        </p:pic>
      </p:grpSp>
    </p:spTree>
    <p:extLst>
      <p:ext uri="{BB962C8B-B14F-4D97-AF65-F5344CB8AC3E}">
        <p14:creationId xmlns:p14="http://schemas.microsoft.com/office/powerpoint/2010/main" val="399391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4" name="Rounded Rectangle 3"/>
          <p:cNvSpPr/>
          <p:nvPr/>
        </p:nvSpPr>
        <p:spPr>
          <a:xfrm>
            <a:off x="521217" y="786133"/>
            <a:ext cx="10759695" cy="1394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I. CÁC CAM KẾT SPS </a:t>
            </a:r>
          </a:p>
          <a:p>
            <a:pPr algn="ctr"/>
            <a:r>
              <a:rPr lang="en-US" sz="3600" dirty="0">
                <a:solidFill>
                  <a:schemeClr val="tx1"/>
                </a:solidFill>
                <a:latin typeface="Times New Roman" panose="02020603050405020304" pitchFamily="18" charset="0"/>
                <a:cs typeface="Times New Roman" panose="02020603050405020304" pitchFamily="18" charset="0"/>
              </a:rPr>
              <a:t>TRONG HIỆP ĐỊNH VIFTA, CEPA</a:t>
            </a:r>
            <a:endParaRPr lang="vi-VN" sz="36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D8617602-5B29-CF2B-8AAF-7442E91F56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402" y="3018874"/>
            <a:ext cx="4831206" cy="3214948"/>
          </a:xfrm>
          <a:prstGeom prst="rect">
            <a:avLst/>
          </a:prstGeom>
        </p:spPr>
      </p:pic>
      <p:pic>
        <p:nvPicPr>
          <p:cNvPr id="6" name="Picture 5">
            <a:extLst>
              <a:ext uri="{FF2B5EF4-FFF2-40B4-BE49-F238E27FC236}">
                <a16:creationId xmlns:a16="http://schemas.microsoft.com/office/drawing/2014/main" id="{49721353-97FD-861C-9356-51A65C2FF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452" y="3018874"/>
            <a:ext cx="4292121" cy="3214948"/>
          </a:xfrm>
          <a:prstGeom prst="rect">
            <a:avLst/>
          </a:prstGeom>
        </p:spPr>
      </p:pic>
    </p:spTree>
    <p:extLst>
      <p:ext uri="{BB962C8B-B14F-4D97-AF65-F5344CB8AC3E}">
        <p14:creationId xmlns:p14="http://schemas.microsoft.com/office/powerpoint/2010/main" val="2126367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0EF99-C771-82EE-5ADF-9CF47F2C7AA4}"/>
            </a:ext>
          </a:extLst>
        </p:cNvPr>
        <p:cNvGrpSpPr/>
        <p:nvPr/>
      </p:nvGrpSpPr>
      <p:grpSpPr>
        <a:xfrm>
          <a:off x="0" y="0"/>
          <a:ext cx="0" cy="0"/>
          <a:chOff x="0" y="0"/>
          <a:chExt cx="0" cy="0"/>
        </a:xfrm>
      </p:grpSpPr>
      <p:pic>
        <p:nvPicPr>
          <p:cNvPr id="31" name="picture 31">
            <a:extLst>
              <a:ext uri="{FF2B5EF4-FFF2-40B4-BE49-F238E27FC236}">
                <a16:creationId xmlns:a16="http://schemas.microsoft.com/office/drawing/2014/main" id="{92AEDFBC-913B-A714-85C2-684F58C1857D}"/>
              </a:ext>
            </a:extLst>
          </p:cNvPr>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a:extLst>
              <a:ext uri="{FF2B5EF4-FFF2-40B4-BE49-F238E27FC236}">
                <a16:creationId xmlns:a16="http://schemas.microsoft.com/office/drawing/2014/main" id="{E398378E-6EB6-F48F-69DF-F2533F4A84EC}"/>
              </a:ext>
            </a:extLst>
          </p:cNvPr>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a:extLst>
              <a:ext uri="{FF2B5EF4-FFF2-40B4-BE49-F238E27FC236}">
                <a16:creationId xmlns:a16="http://schemas.microsoft.com/office/drawing/2014/main" id="{64409DF5-000A-8B7B-17CE-D29D2A5DAFD0}"/>
              </a:ext>
            </a:extLst>
          </p:cNvPr>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a:extLst>
              <a:ext uri="{FF2B5EF4-FFF2-40B4-BE49-F238E27FC236}">
                <a16:creationId xmlns:a16="http://schemas.microsoft.com/office/drawing/2014/main" id="{3DDCC22C-DF00-BD91-1050-B4913AB683E4}"/>
              </a:ext>
            </a:extLst>
          </p:cNvPr>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5538B55E-847E-B11D-798A-0C6952188BC8}"/>
              </a:ext>
            </a:extLst>
          </p:cNvPr>
          <p:cNvPicPr>
            <a:picLocks noChangeAspect="1"/>
          </p:cNvPicPr>
          <p:nvPr/>
        </p:nvPicPr>
        <p:blipFill>
          <a:blip r:embed="rId6"/>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E741A83E-3DDC-C169-B1ED-F69F5E1C9B48}"/>
              </a:ext>
            </a:extLst>
          </p:cNvPr>
          <p:cNvSpPr txBox="1">
            <a:spLocks/>
          </p:cNvSpPr>
          <p:nvPr/>
        </p:nvSpPr>
        <p:spPr>
          <a:xfrm>
            <a:off x="1762543" y="72410"/>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8555CDAB-46E5-34D6-3047-CE32A788FA30}"/>
              </a:ext>
            </a:extLst>
          </p:cNvPr>
          <p:cNvSpPr txBox="1">
            <a:spLocks/>
          </p:cNvSpPr>
          <p:nvPr/>
        </p:nvSpPr>
        <p:spPr>
          <a:xfrm>
            <a:off x="1658109" y="507604"/>
            <a:ext cx="7229057" cy="23787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Times New Roman" panose="02020603050405020304" pitchFamily="18" charset="0"/>
                <a:cs typeface="Times New Roman" panose="02020603050405020304" pitchFamily="18" charset="0"/>
              </a:rPr>
              <a:t>Thông </a:t>
            </a:r>
            <a:r>
              <a:rPr lang="en-US" sz="2000" b="1" dirty="0" err="1">
                <a:latin typeface="Times New Roman" panose="02020603050405020304" pitchFamily="18" charset="0"/>
                <a:cs typeface="Times New Roman" panose="02020603050405020304" pitchFamily="18" charset="0"/>
              </a:rPr>
              <a:t>báo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pt-BR" sz="2000" b="1" dirty="0">
                <a:latin typeface="Times New Roman" panose="02020603050405020304" pitchFamily="18" charset="0"/>
                <a:cs typeface="Times New Roman" panose="02020603050405020304" pitchFamily="18" charset="0"/>
              </a:rPr>
              <a:t>G/SPS/N/IDN/156</a:t>
            </a:r>
            <a:endParaRPr lang="en-US" sz="2000" b="1" dirty="0">
              <a:latin typeface="Times New Roman" panose="02020603050405020304" pitchFamily="18" charset="0"/>
              <a:cs typeface="Times New Roman" panose="02020603050405020304" pitchFamily="18" charset="0"/>
            </a:endParaRPr>
          </a:p>
          <a:p>
            <a:pPr marL="0" indent="0">
              <a:lnSpc>
                <a:spcPts val="1700"/>
              </a:lnSpc>
              <a:buNone/>
            </a:pPr>
            <a:r>
              <a:rPr lang="en-US" sz="2000" kern="0" dirty="0" err="1">
                <a:latin typeface="Times New Roman" panose="02020603050405020304" pitchFamily="18" charset="0"/>
                <a:cs typeface="Times New Roman" panose="02020603050405020304" pitchFamily="18" charset="0"/>
              </a:rPr>
              <a:t>Ngày</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thông</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báo</a:t>
            </a:r>
            <a:r>
              <a:rPr lang="en-US" sz="2000" kern="0" dirty="0">
                <a:latin typeface="Times New Roman" panose="02020603050405020304" pitchFamily="18" charset="0"/>
                <a:cs typeface="Times New Roman" panose="02020603050405020304" pitchFamily="18" charset="0"/>
              </a:rPr>
              <a:t>: 30/6/2025</a:t>
            </a:r>
          </a:p>
          <a:p>
            <a:pPr algn="just">
              <a:lnSpc>
                <a:spcPts val="1700"/>
              </a:lnSpc>
              <a:spcAft>
                <a:spcPts val="800"/>
              </a:spcAft>
            </a:pPr>
            <a:r>
              <a:rPr lang="en-US" sz="2000" kern="0" dirty="0" err="1">
                <a:latin typeface="Times New Roman" panose="02020603050405020304" pitchFamily="18" charset="0"/>
                <a:cs typeface="Times New Roman" panose="02020603050405020304" pitchFamily="18" charset="0"/>
              </a:rPr>
              <a:t>Nội</a:t>
            </a:r>
            <a:r>
              <a:rPr lang="en-US" sz="2000" kern="0" dirty="0">
                <a:latin typeface="Times New Roman" panose="02020603050405020304" pitchFamily="18" charset="0"/>
                <a:cs typeface="Times New Roman" panose="02020603050405020304" pitchFamily="18" charset="0"/>
              </a:rPr>
              <a:t> dung: </a:t>
            </a:r>
            <a:r>
              <a:rPr lang="vi-VN" sz="2000" kern="0" dirty="0">
                <a:latin typeface="Times New Roman" panose="02020603050405020304" pitchFamily="18" charset="0"/>
                <a:cs typeface="Times New Roman" panose="02020603050405020304" pitchFamily="18" charset="0"/>
              </a:rPr>
              <a:t>Nghị định của Cục trưởng Cục Kiểm dịch Indonesia về các loại dịch hại và bệnh kiểm dịch ở cá, sinh vật gây bệnh, nhóm và vật mang bệnh</a:t>
            </a:r>
            <a:endParaRPr lang="en-US" sz="2000" kern="0" dirty="0">
              <a:latin typeface="Times New Roman" panose="02020603050405020304" pitchFamily="18" charset="0"/>
              <a:cs typeface="Times New Roman" panose="02020603050405020304" pitchFamily="18" charset="0"/>
            </a:endParaRPr>
          </a:p>
          <a:p>
            <a:pPr marL="0" indent="0" algn="just">
              <a:lnSpc>
                <a:spcPts val="1700"/>
              </a:lnSpc>
              <a:spcAft>
                <a:spcPts val="800"/>
              </a:spcAft>
              <a:buNone/>
            </a:pPr>
            <a:r>
              <a:rPr lang="en-US" sz="2000" kern="0" dirty="0">
                <a:latin typeface="Times New Roman" panose="02020603050405020304" pitchFamily="18" charset="0"/>
                <a:cs typeface="Times New Roman" panose="02020603050405020304" pitchFamily="18" charset="0"/>
                <a:hlinkClick r:id="rId7"/>
              </a:rPr>
              <a:t>https://members.wto.org/crnattachments/2025/SPS/IDN/25_04207_00_x.pdf</a:t>
            </a:r>
            <a:endParaRPr lang="en-US" sz="2000" kern="0" dirty="0">
              <a:latin typeface="Times New Roman" panose="02020603050405020304" pitchFamily="18" charset="0"/>
              <a:cs typeface="Times New Roman" panose="02020603050405020304" pitchFamily="18" charset="0"/>
            </a:endParaRPr>
          </a:p>
          <a:p>
            <a:pPr marL="0" indent="0" algn="just">
              <a:lnSpc>
                <a:spcPts val="1700"/>
              </a:lnSpc>
              <a:spcAft>
                <a:spcPts val="800"/>
              </a:spcAft>
              <a:buNone/>
            </a:pPr>
            <a:endParaRPr lang="en-US" sz="2000" kern="0"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3AB96E44-17B4-31C8-1522-D14B16EA4B23}"/>
              </a:ext>
            </a:extLst>
          </p:cNvPr>
          <p:cNvSpPr txBox="1">
            <a:spLocks/>
          </p:cNvSpPr>
          <p:nvPr/>
        </p:nvSpPr>
        <p:spPr>
          <a:xfrm>
            <a:off x="5240496" y="2736154"/>
            <a:ext cx="5293397" cy="34232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Times New Roman" panose="02020603050405020304" pitchFamily="18" charset="0"/>
                <a:cs typeface="Times New Roman" panose="02020603050405020304" pitchFamily="18" charset="0"/>
              </a:rPr>
              <a:t>Thông </a:t>
            </a:r>
            <a:r>
              <a:rPr lang="en-US" sz="2000" b="1" dirty="0" err="1">
                <a:latin typeface="Times New Roman" panose="02020603050405020304" pitchFamily="18" charset="0"/>
                <a:cs typeface="Times New Roman" panose="02020603050405020304" pitchFamily="18" charset="0"/>
              </a:rPr>
              <a:t>báo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pt-BR" sz="2000" b="1" dirty="0">
                <a:latin typeface="Times New Roman" panose="02020603050405020304" pitchFamily="18" charset="0"/>
                <a:cs typeface="Times New Roman" panose="02020603050405020304" pitchFamily="18" charset="0"/>
              </a:rPr>
              <a:t>G/SPS/N/IDN/155</a:t>
            </a:r>
          </a:p>
          <a:p>
            <a:pPr marL="0" indent="0">
              <a:buNone/>
            </a:pPr>
            <a:r>
              <a:rPr lang="en-US" sz="2000" kern="0" dirty="0" err="1">
                <a:latin typeface="Times New Roman" panose="02020603050405020304" pitchFamily="18" charset="0"/>
                <a:cs typeface="Times New Roman" panose="02020603050405020304" pitchFamily="18" charset="0"/>
              </a:rPr>
              <a:t>Ngày</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thông</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báo</a:t>
            </a:r>
            <a:r>
              <a:rPr lang="en-US" sz="2000" kern="0" dirty="0">
                <a:latin typeface="Times New Roman" panose="02020603050405020304" pitchFamily="18" charset="0"/>
                <a:cs typeface="Times New Roman" panose="02020603050405020304" pitchFamily="18" charset="0"/>
              </a:rPr>
              <a:t>: 25/2/2025</a:t>
            </a:r>
          </a:p>
          <a:p>
            <a:pPr algn="just">
              <a:lnSpc>
                <a:spcPts val="1700"/>
              </a:lnSpc>
              <a:spcAft>
                <a:spcPts val="800"/>
              </a:spcAft>
            </a:pPr>
            <a:r>
              <a:rPr lang="en-US" sz="2000" kern="0" dirty="0" err="1">
                <a:latin typeface="Times New Roman" panose="02020603050405020304" pitchFamily="18" charset="0"/>
                <a:cs typeface="Times New Roman" panose="02020603050405020304" pitchFamily="18" charset="0"/>
              </a:rPr>
              <a:t>Nội</a:t>
            </a:r>
            <a:r>
              <a:rPr lang="en-US" sz="2000" kern="0" dirty="0">
                <a:latin typeface="Times New Roman" panose="02020603050405020304" pitchFamily="18" charset="0"/>
                <a:cs typeface="Times New Roman" panose="02020603050405020304" pitchFamily="18" charset="0"/>
              </a:rPr>
              <a:t> dung: </a:t>
            </a:r>
            <a:r>
              <a:rPr lang="vi-VN" sz="2000" kern="0" dirty="0">
                <a:latin typeface="Times New Roman" panose="02020603050405020304" pitchFamily="18" charset="0"/>
                <a:cs typeface="Times New Roman" panose="02020603050405020304" pitchFamily="18" charset="0"/>
              </a:rPr>
              <a:t>Quy định số 19 năm 2024 của Cơ quan Quản lý Thực phẩm và Dược phẩm Indonesia về Kiểm soát các Sản phẩm Thực phẩm Biến đổi Gen </a:t>
            </a:r>
            <a:r>
              <a:rPr lang="en-US" sz="2000" kern="0" dirty="0">
                <a:latin typeface="Times New Roman" panose="02020603050405020304" pitchFamily="18" charset="0"/>
                <a:cs typeface="Times New Roman" panose="02020603050405020304" pitchFamily="18" charset="0"/>
              </a:rPr>
              <a:t>(GMO)</a:t>
            </a:r>
          </a:p>
          <a:p>
            <a:pPr marL="0" indent="0" algn="just">
              <a:lnSpc>
                <a:spcPts val="1700"/>
              </a:lnSpc>
              <a:spcAft>
                <a:spcPts val="800"/>
              </a:spcAft>
              <a:buNone/>
            </a:pPr>
            <a:r>
              <a:rPr lang="en-US" sz="2000" kern="0" dirty="0">
                <a:latin typeface="Times New Roman" panose="02020603050405020304" pitchFamily="18" charset="0"/>
                <a:cs typeface="Times New Roman" panose="02020603050405020304" pitchFamily="18" charset="0"/>
                <a:hlinkClick r:id="rId8"/>
              </a:rPr>
              <a:t>https://members.wto.org/crnattachments/2025/SPS/IDN/25_01569_00_x.pdf</a:t>
            </a:r>
            <a:endParaRPr lang="en-US" sz="2000" kern="0" dirty="0">
              <a:latin typeface="Times New Roman" panose="02020603050405020304" pitchFamily="18" charset="0"/>
              <a:cs typeface="Times New Roman" panose="02020603050405020304" pitchFamily="18" charset="0"/>
            </a:endParaRPr>
          </a:p>
          <a:p>
            <a:pPr marL="0" indent="0" algn="just">
              <a:lnSpc>
                <a:spcPts val="1700"/>
              </a:lnSpc>
              <a:spcAft>
                <a:spcPts val="800"/>
              </a:spcAft>
              <a:buNone/>
            </a:pPr>
            <a:endParaRPr lang="en-US" sz="2000" kern="0" dirty="0">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000" kern="0" dirty="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pic>
        <p:nvPicPr>
          <p:cNvPr id="3" name="Picture 2">
            <a:extLst>
              <a:ext uri="{FF2B5EF4-FFF2-40B4-BE49-F238E27FC236}">
                <a16:creationId xmlns:a16="http://schemas.microsoft.com/office/drawing/2014/main" id="{A1DB3E5A-A34B-4592-2394-0EBB29F747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9313" y="3140032"/>
            <a:ext cx="3691182" cy="2456314"/>
          </a:xfrm>
          <a:prstGeom prst="rect">
            <a:avLst/>
          </a:prstGeom>
        </p:spPr>
      </p:pic>
    </p:spTree>
    <p:extLst>
      <p:ext uri="{BB962C8B-B14F-4D97-AF65-F5344CB8AC3E}">
        <p14:creationId xmlns:p14="http://schemas.microsoft.com/office/powerpoint/2010/main" val="135831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A2EBF-934F-08AA-4ABF-85A694A808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97AB7-F9AA-8BFA-AE1F-D5E927A65EE4}"/>
              </a:ext>
            </a:extLst>
          </p:cNvPr>
          <p:cNvSpPr>
            <a:spLocks noGrp="1"/>
          </p:cNvSpPr>
          <p:nvPr>
            <p:ph type="title"/>
          </p:nvPr>
        </p:nvSpPr>
        <p:spPr>
          <a:xfrm>
            <a:off x="2057401" y="411115"/>
            <a:ext cx="6447501" cy="531159"/>
          </a:xfrm>
        </p:spPr>
        <p:txBody>
          <a:bodyPr>
            <a:normAutofit fontScale="90000"/>
          </a:bodyPr>
          <a:lstStyle/>
          <a:p>
            <a:r>
              <a:rPr lang="en-US" b="1" dirty="0" err="1">
                <a:solidFill>
                  <a:schemeClr val="tx1"/>
                </a:solidFill>
                <a:latin typeface="Times New Roman" panose="02020603050405020304" pitchFamily="18" charset="0"/>
                <a:cs typeface="Times New Roman" panose="02020603050405020304" pitchFamily="18" charset="0"/>
              </a:rPr>
              <a:t>Ấn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độ</a:t>
            </a:r>
            <a:br>
              <a:rPr lang="en-US" dirty="0">
                <a:latin typeface="Times New Roman" panose="02020603050405020304" pitchFamily="18" charset="0"/>
                <a:cs typeface="Times New Roman" panose="02020603050405020304" pitchFamily="18" charset="0"/>
              </a:rPr>
            </a:br>
            <a:endParaRPr lang="vi-VN" b="1"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D974C09F-DFA8-ACA6-71B5-21E283E7CC28}"/>
              </a:ext>
            </a:extLst>
          </p:cNvPr>
          <p:cNvSpPr txBox="1">
            <a:spLocks/>
          </p:cNvSpPr>
          <p:nvPr/>
        </p:nvSpPr>
        <p:spPr>
          <a:xfrm>
            <a:off x="357809" y="1356778"/>
            <a:ext cx="7176052" cy="4859990"/>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Các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Quy </a:t>
            </a:r>
            <a:r>
              <a:rPr lang="en-US" b="1" dirty="0" err="1">
                <a:latin typeface="Times New Roman" panose="02020603050405020304" pitchFamily="18" charset="0"/>
                <a:cs typeface="Times New Roman" panose="02020603050405020304" pitchFamily="18" charset="0"/>
              </a:rPr>
              <a:t>định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chuẩn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An </a:t>
            </a:r>
            <a:r>
              <a:rPr lang="en-US" b="1" dirty="0" err="1">
                <a:latin typeface="Times New Roman" panose="02020603050405020304" pitchFamily="18" charset="0"/>
                <a:cs typeface="Times New Roman" panose="02020603050405020304" pitchFamily="18" charset="0"/>
              </a:rPr>
              <a:t>toàn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2011</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sữa</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a:t>
            </a:r>
            <a:r>
              <a:rPr lang="en-US" dirty="0">
                <a:latin typeface="Times New Roman" panose="02020603050405020304" pitchFamily="18" charset="0"/>
                <a:cs typeface="Times New Roman" panose="02020603050405020304" pitchFamily="18" charset="0"/>
              </a:rPr>
              <a:t> HACCP;</a:t>
            </a:r>
          </a:p>
          <a:p>
            <a:pPr marL="0" indent="0" algn="just">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ATTP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2006,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ATTP </a:t>
            </a:r>
            <a:r>
              <a:rPr lang="en-US" dirty="0" err="1">
                <a:latin typeface="Times New Roman" panose="02020603050405020304" pitchFamily="18" charset="0"/>
                <a:cs typeface="Times New Roman" panose="02020603050405020304" pitchFamily="18" charset="0"/>
              </a:rPr>
              <a:t>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endParaRPr lang="en-US" dirty="0"/>
          </a:p>
        </p:txBody>
      </p:sp>
      <p:pic>
        <p:nvPicPr>
          <p:cNvPr id="8" name="Picture 7">
            <a:extLst>
              <a:ext uri="{FF2B5EF4-FFF2-40B4-BE49-F238E27FC236}">
                <a16:creationId xmlns:a16="http://schemas.microsoft.com/office/drawing/2014/main" id="{FFA2E83A-8966-7290-A528-3188005C9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108" y="3786773"/>
            <a:ext cx="2804699" cy="1682819"/>
          </a:xfrm>
          <a:prstGeom prst="rect">
            <a:avLst/>
          </a:prstGeom>
        </p:spPr>
      </p:pic>
      <p:pic>
        <p:nvPicPr>
          <p:cNvPr id="10" name="Picture 9">
            <a:extLst>
              <a:ext uri="{FF2B5EF4-FFF2-40B4-BE49-F238E27FC236}">
                <a16:creationId xmlns:a16="http://schemas.microsoft.com/office/drawing/2014/main" id="{D478866C-B44F-DD29-CE04-633A8648E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9194" y="924340"/>
            <a:ext cx="2349206" cy="2349206"/>
          </a:xfrm>
          <a:prstGeom prst="rect">
            <a:avLst/>
          </a:prstGeom>
        </p:spPr>
      </p:pic>
    </p:spTree>
    <p:extLst>
      <p:ext uri="{BB962C8B-B14F-4D97-AF65-F5344CB8AC3E}">
        <p14:creationId xmlns:p14="http://schemas.microsoft.com/office/powerpoint/2010/main" val="1862026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93FD2-9ABD-3DBB-4A96-25A69D210B4B}"/>
            </a:ext>
          </a:extLst>
        </p:cNvPr>
        <p:cNvGrpSpPr/>
        <p:nvPr/>
      </p:nvGrpSpPr>
      <p:grpSpPr>
        <a:xfrm>
          <a:off x="0" y="0"/>
          <a:ext cx="0" cy="0"/>
          <a:chOff x="0" y="0"/>
          <a:chExt cx="0" cy="0"/>
        </a:xfrm>
      </p:grpSpPr>
      <p:pic>
        <p:nvPicPr>
          <p:cNvPr id="31" name="picture 31">
            <a:extLst>
              <a:ext uri="{FF2B5EF4-FFF2-40B4-BE49-F238E27FC236}">
                <a16:creationId xmlns:a16="http://schemas.microsoft.com/office/drawing/2014/main" id="{4E0293FF-7435-2993-9A2E-47FB33F234FA}"/>
              </a:ext>
            </a:extLst>
          </p:cNvPr>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a:extLst>
              <a:ext uri="{FF2B5EF4-FFF2-40B4-BE49-F238E27FC236}">
                <a16:creationId xmlns:a16="http://schemas.microsoft.com/office/drawing/2014/main" id="{69097614-DD27-F848-7490-A323A4A8DC1E}"/>
              </a:ext>
            </a:extLst>
          </p:cNvPr>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a:extLst>
              <a:ext uri="{FF2B5EF4-FFF2-40B4-BE49-F238E27FC236}">
                <a16:creationId xmlns:a16="http://schemas.microsoft.com/office/drawing/2014/main" id="{E784A185-99AB-AE64-9576-C6355F3BAAE2}"/>
              </a:ext>
            </a:extLst>
          </p:cNvPr>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a:extLst>
              <a:ext uri="{FF2B5EF4-FFF2-40B4-BE49-F238E27FC236}">
                <a16:creationId xmlns:a16="http://schemas.microsoft.com/office/drawing/2014/main" id="{44F2F2C8-9FB0-82E0-60B3-03EC4E150477}"/>
              </a:ext>
            </a:extLst>
          </p:cNvPr>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8EAD2E62-E856-353B-9B50-7599579DDFBA}"/>
              </a:ext>
            </a:extLst>
          </p:cNvPr>
          <p:cNvPicPr>
            <a:picLocks noChangeAspect="1"/>
          </p:cNvPicPr>
          <p:nvPr/>
        </p:nvPicPr>
        <p:blipFill>
          <a:blip r:embed="rId6"/>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4ACEC695-3B5B-A175-03E1-9123D572653F}"/>
              </a:ext>
            </a:extLst>
          </p:cNvPr>
          <p:cNvSpPr txBox="1">
            <a:spLocks/>
          </p:cNvSpPr>
          <p:nvPr/>
        </p:nvSpPr>
        <p:spPr>
          <a:xfrm>
            <a:off x="1235767" y="137118"/>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a:latin typeface="Times New Roman" panose="02020603050405020304" pitchFamily="18" charset="0"/>
                <a:cs typeface="Times New Roman" panose="02020603050405020304" pitchFamily="18" charset="0"/>
              </a:rPr>
              <a:t>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graphicFrame>
        <p:nvGraphicFramePr>
          <p:cNvPr id="5" name="Content Placeholder 3">
            <a:extLst>
              <a:ext uri="{FF2B5EF4-FFF2-40B4-BE49-F238E27FC236}">
                <a16:creationId xmlns:a16="http://schemas.microsoft.com/office/drawing/2014/main" id="{04B52862-2A10-4CF1-1193-2D0A732FA3A9}"/>
              </a:ext>
            </a:extLst>
          </p:cNvPr>
          <p:cNvGraphicFramePr>
            <a:graphicFrameLocks/>
          </p:cNvGraphicFramePr>
          <p:nvPr>
            <p:extLst>
              <p:ext uri="{D42A27DB-BD31-4B8C-83A1-F6EECF244321}">
                <p14:modId xmlns:p14="http://schemas.microsoft.com/office/powerpoint/2010/main" val="1136317866"/>
              </p:ext>
            </p:extLst>
          </p:nvPr>
        </p:nvGraphicFramePr>
        <p:xfrm>
          <a:off x="362612" y="1287145"/>
          <a:ext cx="11466775" cy="4388189"/>
        </p:xfrm>
        <a:graphic>
          <a:graphicData uri="http://schemas.openxmlformats.org/drawingml/2006/table">
            <a:tbl>
              <a:tblPr firstRow="1" firstCol="1" bandRow="1">
                <a:tableStyleId>{5C22544A-7EE6-4342-B048-85BDC9FD1C3A}</a:tableStyleId>
              </a:tblPr>
              <a:tblGrid>
                <a:gridCol w="3165779">
                  <a:extLst>
                    <a:ext uri="{9D8B030D-6E8A-4147-A177-3AD203B41FA5}">
                      <a16:colId xmlns:a16="http://schemas.microsoft.com/office/drawing/2014/main" val="20000"/>
                    </a:ext>
                  </a:extLst>
                </a:gridCol>
                <a:gridCol w="1251095">
                  <a:extLst>
                    <a:ext uri="{9D8B030D-6E8A-4147-A177-3AD203B41FA5}">
                      <a16:colId xmlns:a16="http://schemas.microsoft.com/office/drawing/2014/main" val="20002"/>
                    </a:ext>
                  </a:extLst>
                </a:gridCol>
                <a:gridCol w="996971">
                  <a:extLst>
                    <a:ext uri="{9D8B030D-6E8A-4147-A177-3AD203B41FA5}">
                      <a16:colId xmlns:a16="http://schemas.microsoft.com/office/drawing/2014/main" val="3207021832"/>
                    </a:ext>
                  </a:extLst>
                </a:gridCol>
                <a:gridCol w="1351722">
                  <a:extLst>
                    <a:ext uri="{9D8B030D-6E8A-4147-A177-3AD203B41FA5}">
                      <a16:colId xmlns:a16="http://schemas.microsoft.com/office/drawing/2014/main" val="3268300161"/>
                    </a:ext>
                  </a:extLst>
                </a:gridCol>
                <a:gridCol w="1906491">
                  <a:extLst>
                    <a:ext uri="{9D8B030D-6E8A-4147-A177-3AD203B41FA5}">
                      <a16:colId xmlns:a16="http://schemas.microsoft.com/office/drawing/2014/main" val="4262408478"/>
                    </a:ext>
                  </a:extLst>
                </a:gridCol>
                <a:gridCol w="1293909">
                  <a:extLst>
                    <a:ext uri="{9D8B030D-6E8A-4147-A177-3AD203B41FA5}">
                      <a16:colId xmlns:a16="http://schemas.microsoft.com/office/drawing/2014/main" val="2258832859"/>
                    </a:ext>
                  </a:extLst>
                </a:gridCol>
                <a:gridCol w="1500808">
                  <a:extLst>
                    <a:ext uri="{9D8B030D-6E8A-4147-A177-3AD203B41FA5}">
                      <a16:colId xmlns:a16="http://schemas.microsoft.com/office/drawing/2014/main" val="4021961048"/>
                    </a:ext>
                  </a:extLst>
                </a:gridCol>
              </a:tblGrid>
              <a:tr h="713133">
                <a:tc>
                  <a:txBody>
                    <a:bodyPr/>
                    <a:lstStyle/>
                    <a:p>
                      <a:pPr marR="21590" algn="just">
                        <a:lnSpc>
                          <a:spcPct val="107000"/>
                        </a:lnSpc>
                        <a:spcAft>
                          <a:spcPts val="0"/>
                        </a:spcAft>
                      </a:pPr>
                      <a:r>
                        <a:rPr lang="en-US" sz="2000" kern="100" dirty="0" err="1">
                          <a:effectLst/>
                          <a:latin typeface="Times New Roman" panose="02020603050405020304" pitchFamily="18" charset="0"/>
                          <a:cs typeface="Times New Roman" panose="02020603050405020304" pitchFamily="18" charset="0"/>
                        </a:rPr>
                        <a:t>Thuốc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trừ</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sâu</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0" algn="just" defTabSz="914400" rtl="0" eaLnBrk="1" fontAlgn="auto" latinLnBrk="0" hangingPunct="1">
                        <a:lnSpc>
                          <a:spcPct val="107000"/>
                        </a:lnSpc>
                        <a:spcBef>
                          <a:spcPts val="0"/>
                        </a:spcBef>
                        <a:spcAft>
                          <a:spcPts val="0"/>
                        </a:spcAft>
                        <a:buClrTx/>
                        <a:buSzTx/>
                        <a:buFontTx/>
                        <a:buNone/>
                        <a:tabLst/>
                        <a:defRPr/>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Gạo</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0" algn="just" defTabSz="914400" rtl="0" eaLnBrk="1" fontAlgn="auto" latinLnBrk="0" hangingPunct="1">
                        <a:lnSpc>
                          <a:spcPct val="107000"/>
                        </a:lnSpc>
                        <a:spcBef>
                          <a:spcPts val="0"/>
                        </a:spcBef>
                        <a:spcAft>
                          <a:spcPts val="0"/>
                        </a:spcAft>
                        <a:buClrTx/>
                        <a:buSzTx/>
                        <a:buFontTx/>
                        <a:buNone/>
                        <a:tabLst/>
                        <a:defRP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Trà</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0" algn="just" defTabSz="914400" rtl="0" eaLnBrk="1" fontAlgn="auto" latinLnBrk="0" hangingPunct="1">
                        <a:lnSpc>
                          <a:spcPct val="107000"/>
                        </a:lnSpc>
                        <a:spcBef>
                          <a:spcPts val="0"/>
                        </a:spcBef>
                        <a:spcAft>
                          <a:spcPts val="0"/>
                        </a:spcAft>
                        <a:buClrTx/>
                        <a:buSzTx/>
                        <a:buFontTx/>
                        <a:buNone/>
                        <a:tabLst/>
                        <a:defRPr/>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Ớt</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0" algn="just" defTabSz="914400" rtl="0" eaLnBrk="1" fontAlgn="auto" latinLnBrk="0" hangingPunct="1">
                        <a:lnSpc>
                          <a:spcPct val="107000"/>
                        </a:lnSpc>
                        <a:spcBef>
                          <a:spcPts val="0"/>
                        </a:spcBef>
                        <a:spcAft>
                          <a:spcPts val="0"/>
                        </a:spcAft>
                        <a:buClrTx/>
                        <a:buSzTx/>
                        <a:buFontTx/>
                        <a:buNone/>
                        <a:tabLst/>
                        <a:defRPr/>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Thịt</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thịt</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0" algn="just" defTabSz="914400" rtl="0" eaLnBrk="1" fontAlgn="auto" latinLnBrk="0" hangingPunct="1">
                        <a:lnSpc>
                          <a:spcPct val="107000"/>
                        </a:lnSpc>
                        <a:spcBef>
                          <a:spcPts val="0"/>
                        </a:spcBef>
                        <a:spcAft>
                          <a:spcPts val="0"/>
                        </a:spcAft>
                        <a:buClrTx/>
                        <a:buSzTx/>
                        <a:buFontTx/>
                        <a:buNone/>
                        <a:tabLst/>
                        <a:defRPr/>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Xoài</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0" algn="just" defTabSz="914400" rtl="0" eaLnBrk="1" fontAlgn="auto" latinLnBrk="0" hangingPunct="1">
                        <a:lnSpc>
                          <a:spcPct val="107000"/>
                        </a:lnSpc>
                        <a:spcBef>
                          <a:spcPts val="0"/>
                        </a:spcBef>
                        <a:spcAft>
                          <a:spcPts val="0"/>
                        </a:spcAft>
                        <a:buClrTx/>
                        <a:buSzTx/>
                        <a:buFontTx/>
                        <a:buNone/>
                        <a:tabLst/>
                        <a:defRPr/>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Cá</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61053">
                <a:tc>
                  <a:txBody>
                    <a:bodyPr/>
                    <a:lstStyle/>
                    <a:p>
                      <a:pPr marR="21590" algn="just">
                        <a:lnSpc>
                          <a:spcPct val="107000"/>
                        </a:lnSpc>
                        <a:spcAft>
                          <a:spcPts val="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Acephate</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10002"/>
                  </a:ext>
                </a:extLst>
              </a:tr>
              <a:tr h="429876">
                <a:tc>
                  <a:txBody>
                    <a:bodyPr/>
                    <a:lstStyle/>
                    <a:p>
                      <a:pPr marR="21590"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Acetamiprid</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0,01</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marL="68580" marR="68580" marT="0" marB="0"/>
                </a:tc>
                <a:tc>
                  <a:txBody>
                    <a:bodyPr/>
                    <a:lstStyle/>
                    <a:p>
                      <a:r>
                        <a:rPr lang="en-US" dirty="0"/>
                        <a:t>2</a:t>
                      </a:r>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10003"/>
                  </a:ext>
                </a:extLst>
              </a:tr>
              <a:tr h="315119">
                <a:tc>
                  <a:txBody>
                    <a:bodyPr/>
                    <a:lstStyle/>
                    <a:p>
                      <a:pPr marR="21590"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Alpha naphthyl acetic acid</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marL="68580" marR="68580" marT="0" marB="0"/>
                </a:tc>
                <a:tc>
                  <a:txBody>
                    <a:bodyPr/>
                    <a:lstStyle/>
                    <a:p>
                      <a:r>
                        <a:rPr lang="en-US" dirty="0"/>
                        <a:t>0,2</a:t>
                      </a:r>
                    </a:p>
                  </a:txBody>
                  <a:tcPr marL="68580" marR="68580" marT="0" marB="0"/>
                </a:tc>
                <a:tc>
                  <a:txBody>
                    <a:bodyPr/>
                    <a:lstStyle/>
                    <a:p>
                      <a:endParaRPr lang="en-US" dirty="0"/>
                    </a:p>
                  </a:txBody>
                  <a:tcPr marL="68580" marR="68580" marT="0" marB="0"/>
                </a:tc>
                <a:tc>
                  <a:txBody>
                    <a:bodyPr/>
                    <a:lstStyle/>
                    <a:p>
                      <a:r>
                        <a:rPr lang="en-US" dirty="0"/>
                        <a:t>0,05</a:t>
                      </a:r>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10004"/>
                  </a:ext>
                </a:extLst>
              </a:tr>
              <a:tr h="315119">
                <a:tc>
                  <a:txBody>
                    <a:bodyPr/>
                    <a:lstStyle/>
                    <a:p>
                      <a:pPr marR="21590" algn="just">
                        <a:lnSpc>
                          <a:spcPct val="107000"/>
                        </a:lnSpc>
                        <a:spcAft>
                          <a:spcPts val="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Anilophos</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0,1</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dirty="0"/>
                    </a:p>
                  </a:txBody>
                  <a:tcPr marL="68580" marR="68580" marT="0" marB="0"/>
                </a:tc>
                <a:tc>
                  <a:txBody>
                    <a:bodyPr/>
                    <a:lstStyle/>
                    <a:p>
                      <a:pPr algn="just">
                        <a:lnSpc>
                          <a:spcPct val="107000"/>
                        </a:lnSpc>
                        <a:spcAft>
                          <a:spcPts val="0"/>
                        </a:spcAft>
                      </a:pPr>
                      <a:endParaRPr lang="en-US" dirty="0"/>
                    </a:p>
                  </a:txBody>
                  <a:tcPr marL="68580" marR="68580" marT="0" marB="0"/>
                </a:tc>
                <a:tc>
                  <a:txBody>
                    <a:bodyPr/>
                    <a:lstStyle/>
                    <a:p>
                      <a:pPr algn="just">
                        <a:lnSpc>
                          <a:spcPct val="107000"/>
                        </a:lnSpc>
                        <a:spcAft>
                          <a:spcPts val="0"/>
                        </a:spcAft>
                      </a:pPr>
                      <a:endParaRPr lang="en-US" dirty="0"/>
                    </a:p>
                  </a:txBody>
                  <a:tcPr marL="68580" marR="68580" marT="0" marB="0"/>
                </a:tc>
                <a:tc>
                  <a:txBody>
                    <a:bodyPr/>
                    <a:lstStyle/>
                    <a:p>
                      <a:pPr algn="just">
                        <a:lnSpc>
                          <a:spcPct val="107000"/>
                        </a:lnSpc>
                        <a:spcAft>
                          <a:spcPts val="0"/>
                        </a:spcAft>
                      </a:pPr>
                      <a:endParaRPr lang="en-US" dirty="0"/>
                    </a:p>
                  </a:txBody>
                  <a:tcPr marL="68580" marR="68580" marT="0" marB="0"/>
                </a:tc>
                <a:tc>
                  <a:txBody>
                    <a:bodyPr/>
                    <a:lstStyle/>
                    <a:p>
                      <a:pPr algn="just">
                        <a:lnSpc>
                          <a:spcPct val="107000"/>
                        </a:lnSpc>
                        <a:spcAft>
                          <a:spcPts val="0"/>
                        </a:spcAft>
                      </a:pPr>
                      <a:endParaRPr lang="en-US" dirty="0"/>
                    </a:p>
                  </a:txBody>
                  <a:tcPr marL="68580" marR="68580" marT="0" marB="0"/>
                </a:tc>
                <a:extLst>
                  <a:ext uri="{0D108BD9-81ED-4DB2-BD59-A6C34878D82A}">
                    <a16:rowId xmlns:a16="http://schemas.microsoft.com/office/drawing/2014/main" val="532103896"/>
                  </a:ext>
                </a:extLst>
              </a:tr>
              <a:tr h="522106">
                <a:tc>
                  <a:txBody>
                    <a:bodyPr/>
                    <a:lstStyle/>
                    <a:p>
                      <a:pPr marR="21590"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Azoxystrobin</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0,03</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dirty="0"/>
                    </a:p>
                  </a:txBody>
                  <a:tcPr marL="68580" marR="68580" marT="0" marB="0"/>
                </a:tc>
                <a:tc>
                  <a:txBody>
                    <a:bodyPr/>
                    <a:lstStyle/>
                    <a:p>
                      <a:pPr algn="just">
                        <a:lnSpc>
                          <a:spcPct val="107000"/>
                        </a:lnSpc>
                        <a:spcAft>
                          <a:spcPts val="0"/>
                        </a:spcAft>
                      </a:pPr>
                      <a:r>
                        <a:rPr lang="en-US" dirty="0"/>
                        <a:t>1( </a:t>
                      </a:r>
                      <a:r>
                        <a:rPr lang="en-US" dirty="0" err="1"/>
                        <a:t>ớt</a:t>
                      </a:r>
                      <a:r>
                        <a:rPr lang="en-US" dirty="0"/>
                        <a:t> </a:t>
                      </a:r>
                      <a:r>
                        <a:rPr lang="en-US" dirty="0" err="1"/>
                        <a:t>tươi</a:t>
                      </a:r>
                      <a:r>
                        <a:rPr lang="en-US" dirty="0"/>
                        <a:t>)</a:t>
                      </a:r>
                    </a:p>
                    <a:p>
                      <a:pPr algn="just">
                        <a:lnSpc>
                          <a:spcPct val="107000"/>
                        </a:lnSpc>
                        <a:spcAft>
                          <a:spcPts val="0"/>
                        </a:spcAft>
                      </a:pPr>
                      <a:r>
                        <a:rPr lang="en-US" dirty="0"/>
                        <a:t>10 (</a:t>
                      </a:r>
                      <a:r>
                        <a:rPr lang="en-US" dirty="0" err="1"/>
                        <a:t>ớt</a:t>
                      </a:r>
                      <a:r>
                        <a:rPr lang="en-US" dirty="0"/>
                        <a:t> </a:t>
                      </a:r>
                      <a:r>
                        <a:rPr lang="en-US" dirty="0" err="1"/>
                        <a:t>khô</a:t>
                      </a:r>
                      <a:r>
                        <a:rPr lang="en-US" dirty="0"/>
                        <a:t>)</a:t>
                      </a:r>
                    </a:p>
                  </a:txBody>
                  <a:tcPr marL="68580" marR="68580" marT="0" marB="0"/>
                </a:tc>
                <a:tc>
                  <a:txBody>
                    <a:bodyPr/>
                    <a:lstStyle/>
                    <a:p>
                      <a:pPr algn="just">
                        <a:lnSpc>
                          <a:spcPct val="107000"/>
                        </a:lnSpc>
                        <a:spcAft>
                          <a:spcPts val="0"/>
                        </a:spcAft>
                      </a:pPr>
                      <a:endParaRPr lang="en-US" dirty="0"/>
                    </a:p>
                  </a:txBody>
                  <a:tcPr marL="68580" marR="68580" marT="0" marB="0"/>
                </a:tc>
                <a:tc>
                  <a:txBody>
                    <a:bodyPr/>
                    <a:lstStyle/>
                    <a:p>
                      <a:pPr algn="just">
                        <a:lnSpc>
                          <a:spcPct val="107000"/>
                        </a:lnSpc>
                        <a:spcAft>
                          <a:spcPts val="0"/>
                        </a:spcAft>
                      </a:pPr>
                      <a:r>
                        <a:rPr lang="en-US" dirty="0"/>
                        <a:t>0,7</a:t>
                      </a:r>
                    </a:p>
                  </a:txBody>
                  <a:tcPr marL="68580" marR="68580" marT="0" marB="0"/>
                </a:tc>
                <a:tc>
                  <a:txBody>
                    <a:bodyPr/>
                    <a:lstStyle/>
                    <a:p>
                      <a:pPr algn="just">
                        <a:lnSpc>
                          <a:spcPct val="107000"/>
                        </a:lnSpc>
                        <a:spcAft>
                          <a:spcPts val="0"/>
                        </a:spcAft>
                      </a:pPr>
                      <a:endParaRPr lang="en-US" dirty="0"/>
                    </a:p>
                  </a:txBody>
                  <a:tcPr marL="68580" marR="68580" marT="0" marB="0"/>
                </a:tc>
                <a:extLst>
                  <a:ext uri="{0D108BD9-81ED-4DB2-BD59-A6C34878D82A}">
                    <a16:rowId xmlns:a16="http://schemas.microsoft.com/office/drawing/2014/main" val="10005"/>
                  </a:ext>
                </a:extLst>
              </a:tr>
              <a:tr h="522106">
                <a:tc>
                  <a:txBody>
                    <a:bodyPr/>
                    <a:lstStyle/>
                    <a:p>
                      <a:pPr marR="21590" algn="just">
                        <a:lnSpc>
                          <a:spcPct val="107000"/>
                        </a:lnSpc>
                        <a:spcAft>
                          <a:spcPts val="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Buproferin</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0,05</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marL="68580" marR="68580" marT="0" marB="0"/>
                </a:tc>
                <a:tc>
                  <a:txBody>
                    <a:bodyPr/>
                    <a:lstStyle/>
                    <a:p>
                      <a:r>
                        <a:rPr lang="en-US" dirty="0"/>
                        <a:t>2</a:t>
                      </a:r>
                    </a:p>
                  </a:txBody>
                  <a:tcPr marL="68580" marR="68580" marT="0" marB="0"/>
                </a:tc>
                <a:tc>
                  <a:txBody>
                    <a:bodyPr/>
                    <a:lstStyle/>
                    <a:p>
                      <a:endParaRPr lang="en-US" dirty="0"/>
                    </a:p>
                  </a:txBody>
                  <a:tcPr marL="68580" marR="68580" marT="0" marB="0"/>
                </a:tc>
                <a:tc>
                  <a:txBody>
                    <a:bodyPr/>
                    <a:lstStyle/>
                    <a:p>
                      <a:r>
                        <a:rPr lang="en-US" dirty="0"/>
                        <a:t>0,1</a:t>
                      </a:r>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10006"/>
                  </a:ext>
                </a:extLst>
              </a:tr>
              <a:tr h="139373">
                <a:tc>
                  <a:txBody>
                    <a:bodyPr/>
                    <a:lstStyle/>
                    <a:p>
                      <a:pPr marR="21590" algn="just">
                        <a:lnSpc>
                          <a:spcPct val="107000"/>
                        </a:lnSpc>
                        <a:spcAft>
                          <a:spcPts val="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Cabaryl</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2,5</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marL="68580" marR="68580" marT="0" marB="0"/>
                </a:tc>
                <a:tc>
                  <a:txBody>
                    <a:bodyPr/>
                    <a:lstStyle/>
                    <a:p>
                      <a:r>
                        <a:rPr lang="en-US" dirty="0"/>
                        <a:t>5</a:t>
                      </a:r>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r>
                        <a:rPr lang="en-US" dirty="0"/>
                        <a:t>0,2</a:t>
                      </a:r>
                    </a:p>
                  </a:txBody>
                  <a:tcPr marL="68580" marR="68580" marT="0" marB="0"/>
                </a:tc>
                <a:extLst>
                  <a:ext uri="{0D108BD9-81ED-4DB2-BD59-A6C34878D82A}">
                    <a16:rowId xmlns:a16="http://schemas.microsoft.com/office/drawing/2014/main" val="10007"/>
                  </a:ext>
                </a:extLst>
              </a:tr>
              <a:tr h="101367">
                <a:tc>
                  <a:txBody>
                    <a:bodyPr/>
                    <a:lstStyle/>
                    <a:p>
                      <a:pPr marR="21590"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Deltamethrin</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5</a:t>
                      </a:r>
                    </a:p>
                  </a:txBody>
                  <a:tcPr marL="68580" marR="68580" marT="0" marB="0"/>
                </a:tc>
                <a:tc>
                  <a:txBody>
                    <a:bodyPr/>
                    <a:lstStyle/>
                    <a:p>
                      <a:r>
                        <a:rPr lang="en-US" dirty="0"/>
                        <a:t>0,05</a:t>
                      </a:r>
                    </a:p>
                  </a:txBody>
                  <a:tcPr marL="68580" marR="68580" marT="0" marB="0"/>
                </a:tc>
                <a:tc>
                  <a:txBody>
                    <a:bodyPr/>
                    <a:lstStyle/>
                    <a:p>
                      <a:r>
                        <a:rPr lang="en-US" dirty="0"/>
                        <a:t>0,5</a:t>
                      </a:r>
                    </a:p>
                  </a:txBody>
                  <a:tcPr marL="68580" marR="68580" marT="0" marB="0"/>
                </a:tc>
                <a:tc>
                  <a:txBody>
                    <a:bodyPr/>
                    <a:lstStyle/>
                    <a:p>
                      <a:r>
                        <a:rPr lang="en-US" dirty="0"/>
                        <a:t>0,01</a:t>
                      </a:r>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1204965822"/>
                  </a:ext>
                </a:extLst>
              </a:tr>
              <a:tr h="202735">
                <a:tc>
                  <a:txBody>
                    <a:bodyPr/>
                    <a:lstStyle/>
                    <a:p>
                      <a:pPr marR="21590"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Difenoconazole</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0,01</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marL="68580" marR="68580" marT="0" marB="0"/>
                </a:tc>
                <a:tc>
                  <a:txBody>
                    <a:bodyPr/>
                    <a:lstStyle/>
                    <a:p>
                      <a:r>
                        <a:rPr lang="en-US" dirty="0"/>
                        <a:t>0,01</a:t>
                      </a:r>
                    </a:p>
                  </a:txBody>
                  <a:tcPr marL="68580" marR="68580" marT="0" marB="0"/>
                </a:tc>
                <a:tc>
                  <a:txBody>
                    <a:bodyPr/>
                    <a:lstStyle/>
                    <a:p>
                      <a:r>
                        <a:rPr lang="en-US" dirty="0"/>
                        <a:t>0,2</a:t>
                      </a:r>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2520088183"/>
                  </a:ext>
                </a:extLst>
              </a:tr>
              <a:tr h="0">
                <a:tc>
                  <a:txBody>
                    <a:bodyPr/>
                    <a:lstStyle/>
                    <a:p>
                      <a:pPr marR="21590" algn="just">
                        <a:lnSpc>
                          <a:spcPct val="107000"/>
                        </a:lnSpc>
                        <a:spcAft>
                          <a:spcPts val="0"/>
                        </a:spcAft>
                      </a:pP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Fenpropathrin</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0,03</a:t>
                      </a:r>
                      <a:endParaRPr lang="vi-VN"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dirty="0"/>
                        <a:t>2</a:t>
                      </a:r>
                    </a:p>
                  </a:txBody>
                  <a:tcPr marL="68580" marR="68580" marT="0" marB="0"/>
                </a:tc>
                <a:tc>
                  <a:txBody>
                    <a:bodyPr/>
                    <a:lstStyle/>
                    <a:p>
                      <a:r>
                        <a:rPr lang="en-US" dirty="0"/>
                        <a:t>0,2</a:t>
                      </a:r>
                    </a:p>
                  </a:txBody>
                  <a:tcPr marL="68580" marR="68580" marT="0" marB="0"/>
                </a:tc>
                <a:tc>
                  <a:txBody>
                    <a:bodyPr/>
                    <a:lstStyle/>
                    <a:p>
                      <a:r>
                        <a:rPr lang="en-US" dirty="0"/>
                        <a:t>0,02</a:t>
                      </a:r>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2913664264"/>
                  </a:ext>
                </a:extLst>
              </a:tr>
            </a:tbl>
          </a:graphicData>
        </a:graphic>
      </p:graphicFrame>
      <p:sp>
        <p:nvSpPr>
          <p:cNvPr id="6" name="Title 1">
            <a:extLst>
              <a:ext uri="{FF2B5EF4-FFF2-40B4-BE49-F238E27FC236}">
                <a16:creationId xmlns:a16="http://schemas.microsoft.com/office/drawing/2014/main" id="{7F6720E8-8CC8-F568-E473-BDDA8FFCFF0E}"/>
              </a:ext>
            </a:extLst>
          </p:cNvPr>
          <p:cNvSpPr txBox="1">
            <a:spLocks/>
          </p:cNvSpPr>
          <p:nvPr/>
        </p:nvSpPr>
        <p:spPr>
          <a:xfrm>
            <a:off x="2584704" y="499661"/>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MRL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2262892-B0EA-35B3-3EA7-1E8875470DB1}"/>
              </a:ext>
            </a:extLst>
          </p:cNvPr>
          <p:cNvSpPr txBox="1"/>
          <p:nvPr/>
        </p:nvSpPr>
        <p:spPr>
          <a:xfrm>
            <a:off x="3538330" y="6488668"/>
            <a:ext cx="587372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(Theo Quy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2011)</a:t>
            </a:r>
          </a:p>
        </p:txBody>
      </p:sp>
    </p:spTree>
    <p:extLst>
      <p:ext uri="{BB962C8B-B14F-4D97-AF65-F5344CB8AC3E}">
        <p14:creationId xmlns:p14="http://schemas.microsoft.com/office/powerpoint/2010/main" val="291873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87695-19CB-90F8-E796-4F6F0F277ECD}"/>
            </a:ext>
          </a:extLst>
        </p:cNvPr>
        <p:cNvGrpSpPr/>
        <p:nvPr/>
      </p:nvGrpSpPr>
      <p:grpSpPr>
        <a:xfrm>
          <a:off x="0" y="0"/>
          <a:ext cx="0" cy="0"/>
          <a:chOff x="0" y="0"/>
          <a:chExt cx="0" cy="0"/>
        </a:xfrm>
      </p:grpSpPr>
      <p:pic>
        <p:nvPicPr>
          <p:cNvPr id="31" name="picture 31">
            <a:extLst>
              <a:ext uri="{FF2B5EF4-FFF2-40B4-BE49-F238E27FC236}">
                <a16:creationId xmlns:a16="http://schemas.microsoft.com/office/drawing/2014/main" id="{C6CB40B7-DF70-1770-4831-A54C8DF23692}"/>
              </a:ext>
            </a:extLst>
          </p:cNvPr>
          <p:cNvPicPr>
            <a:picLocks noChangeAspect="1"/>
          </p:cNvPicPr>
          <p:nvPr/>
        </p:nvPicPr>
        <p:blipFill>
          <a:blip r:embed="rId2"/>
          <a:stretch>
            <a:fillRect/>
          </a:stretch>
        </p:blipFill>
        <p:spPr>
          <a:xfrm rot="21600000">
            <a:off x="7824215" y="857254"/>
            <a:ext cx="2843784" cy="2691383"/>
          </a:xfrm>
          <a:prstGeom prst="rect">
            <a:avLst/>
          </a:prstGeom>
        </p:spPr>
      </p:pic>
      <p:pic>
        <p:nvPicPr>
          <p:cNvPr id="32" name="picture 32">
            <a:extLst>
              <a:ext uri="{FF2B5EF4-FFF2-40B4-BE49-F238E27FC236}">
                <a16:creationId xmlns:a16="http://schemas.microsoft.com/office/drawing/2014/main" id="{4DD21D99-632F-DD52-81D3-38331A3266D4}"/>
              </a:ext>
            </a:extLst>
          </p:cNvPr>
          <p:cNvPicPr>
            <a:picLocks noChangeAspect="1"/>
          </p:cNvPicPr>
          <p:nvPr/>
        </p:nvPicPr>
        <p:blipFill>
          <a:blip r:embed="rId3"/>
          <a:stretch>
            <a:fillRect/>
          </a:stretch>
        </p:blipFill>
        <p:spPr>
          <a:xfrm rot="21600000">
            <a:off x="8903207" y="4780030"/>
            <a:ext cx="1712976" cy="1220723"/>
          </a:xfrm>
          <a:prstGeom prst="rect">
            <a:avLst/>
          </a:prstGeom>
        </p:spPr>
      </p:pic>
      <p:pic>
        <p:nvPicPr>
          <p:cNvPr id="34" name="picture 34">
            <a:extLst>
              <a:ext uri="{FF2B5EF4-FFF2-40B4-BE49-F238E27FC236}">
                <a16:creationId xmlns:a16="http://schemas.microsoft.com/office/drawing/2014/main" id="{E12C0D3B-952E-DC5E-B874-3F5A467B1D2C}"/>
              </a:ext>
            </a:extLst>
          </p:cNvPr>
          <p:cNvPicPr>
            <a:picLocks noChangeAspect="1"/>
          </p:cNvPicPr>
          <p:nvPr/>
        </p:nvPicPr>
        <p:blipFill>
          <a:blip r:embed="rId4"/>
          <a:stretch>
            <a:fillRect/>
          </a:stretch>
        </p:blipFill>
        <p:spPr>
          <a:xfrm rot="21600000">
            <a:off x="1524004" y="4447798"/>
            <a:ext cx="4776215" cy="1552955"/>
          </a:xfrm>
          <a:prstGeom prst="rect">
            <a:avLst/>
          </a:prstGeom>
        </p:spPr>
      </p:pic>
      <p:pic>
        <p:nvPicPr>
          <p:cNvPr id="36" name="picture 36">
            <a:extLst>
              <a:ext uri="{FF2B5EF4-FFF2-40B4-BE49-F238E27FC236}">
                <a16:creationId xmlns:a16="http://schemas.microsoft.com/office/drawing/2014/main" id="{DBF3FC82-0BCD-0015-B65B-F5CEA9F25B81}"/>
              </a:ext>
            </a:extLst>
          </p:cNvPr>
          <p:cNvPicPr>
            <a:picLocks noChangeAspect="1"/>
          </p:cNvPicPr>
          <p:nvPr/>
        </p:nvPicPr>
        <p:blipFill>
          <a:blip r:embed="rId5"/>
          <a:stretch>
            <a:fillRect/>
          </a:stretch>
        </p:blipFill>
        <p:spPr>
          <a:xfrm rot="21600000">
            <a:off x="1524004" y="857254"/>
            <a:ext cx="2353055" cy="1679447"/>
          </a:xfrm>
          <a:prstGeom prst="rect">
            <a:avLst/>
          </a:prstGeom>
        </p:spPr>
      </p:pic>
      <p:pic>
        <p:nvPicPr>
          <p:cNvPr id="37" name="picture 37">
            <a:extLst>
              <a:ext uri="{FF2B5EF4-FFF2-40B4-BE49-F238E27FC236}">
                <a16:creationId xmlns:a16="http://schemas.microsoft.com/office/drawing/2014/main" id="{D157B8D2-371E-FD2A-C684-4DB53E26AD96}"/>
              </a:ext>
            </a:extLst>
          </p:cNvPr>
          <p:cNvPicPr>
            <a:picLocks noChangeAspect="1"/>
          </p:cNvPicPr>
          <p:nvPr/>
        </p:nvPicPr>
        <p:blipFill>
          <a:blip r:embed="rId6"/>
          <a:stretch>
            <a:fillRect/>
          </a:stretch>
        </p:blipFill>
        <p:spPr>
          <a:xfrm rot="21600000">
            <a:off x="1524000" y="857254"/>
            <a:ext cx="1060704" cy="1868423"/>
          </a:xfrm>
          <a:prstGeom prst="rect">
            <a:avLst/>
          </a:prstGeom>
        </p:spPr>
      </p:pic>
      <p:sp>
        <p:nvSpPr>
          <p:cNvPr id="4" name="Title 1">
            <a:extLst>
              <a:ext uri="{FF2B5EF4-FFF2-40B4-BE49-F238E27FC236}">
                <a16:creationId xmlns:a16="http://schemas.microsoft.com/office/drawing/2014/main" id="{9B543A03-59A1-F69F-376C-AA0510331931}"/>
              </a:ext>
            </a:extLst>
          </p:cNvPr>
          <p:cNvSpPr txBox="1">
            <a:spLocks/>
          </p:cNvSpPr>
          <p:nvPr/>
        </p:nvSpPr>
        <p:spPr>
          <a:xfrm>
            <a:off x="1762543" y="72410"/>
            <a:ext cx="6447501" cy="531159"/>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400" dirty="0">
                <a:latin typeface="Times New Roman" panose="02020603050405020304" pitchFamily="18" charset="0"/>
                <a:cs typeface="Times New Roman" panose="02020603050405020304" pitchFamily="18" charset="0"/>
              </a:rPr>
            </a:br>
            <a:endParaRPr lang="vi-VN" sz="2400" b="1"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C745B983-B968-BBD1-7E58-13345AF2C485}"/>
              </a:ext>
            </a:extLst>
          </p:cNvPr>
          <p:cNvSpPr txBox="1">
            <a:spLocks/>
          </p:cNvSpPr>
          <p:nvPr/>
        </p:nvSpPr>
        <p:spPr>
          <a:xfrm>
            <a:off x="1658109" y="507604"/>
            <a:ext cx="7229057" cy="23787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Times New Roman" panose="02020603050405020304" pitchFamily="18" charset="0"/>
                <a:cs typeface="Times New Roman" panose="02020603050405020304" pitchFamily="18" charset="0"/>
              </a:rPr>
              <a:t>Thông </a:t>
            </a:r>
            <a:r>
              <a:rPr lang="en-US" sz="2000" b="1" dirty="0" err="1">
                <a:latin typeface="Times New Roman" panose="02020603050405020304" pitchFamily="18" charset="0"/>
                <a:cs typeface="Times New Roman" panose="02020603050405020304" pitchFamily="18" charset="0"/>
              </a:rPr>
              <a:t>báo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da-DK" sz="2000" b="1" dirty="0">
                <a:latin typeface="Times New Roman" panose="02020603050405020304" pitchFamily="18" charset="0"/>
                <a:cs typeface="Times New Roman" panose="02020603050405020304" pitchFamily="18" charset="0"/>
              </a:rPr>
              <a:t>G/SPS/N/IND/333</a:t>
            </a:r>
            <a:endParaRPr lang="en-US" sz="2000" b="1" dirty="0">
              <a:latin typeface="Times New Roman" panose="02020603050405020304" pitchFamily="18" charset="0"/>
              <a:cs typeface="Times New Roman" panose="02020603050405020304" pitchFamily="18" charset="0"/>
            </a:endParaRPr>
          </a:p>
          <a:p>
            <a:pPr marL="0" indent="0">
              <a:lnSpc>
                <a:spcPts val="1700"/>
              </a:lnSpc>
              <a:buNone/>
            </a:pPr>
            <a:r>
              <a:rPr lang="en-US" sz="2000" kern="0" dirty="0" err="1">
                <a:latin typeface="Times New Roman" panose="02020603050405020304" pitchFamily="18" charset="0"/>
                <a:cs typeface="Times New Roman" panose="02020603050405020304" pitchFamily="18" charset="0"/>
              </a:rPr>
              <a:t>Ngày</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thông</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báo</a:t>
            </a:r>
            <a:r>
              <a:rPr lang="en-US" sz="2000" kern="0" dirty="0">
                <a:latin typeface="Times New Roman" panose="02020603050405020304" pitchFamily="18" charset="0"/>
                <a:cs typeface="Times New Roman" panose="02020603050405020304" pitchFamily="18" charset="0"/>
              </a:rPr>
              <a:t>: 04/9/2025</a:t>
            </a:r>
          </a:p>
          <a:p>
            <a:pPr algn="just">
              <a:lnSpc>
                <a:spcPts val="1700"/>
              </a:lnSpc>
              <a:spcAft>
                <a:spcPts val="800"/>
              </a:spcAft>
            </a:pPr>
            <a:r>
              <a:rPr lang="en-US" sz="2000" kern="0" dirty="0" err="1">
                <a:latin typeface="Times New Roman" panose="02020603050405020304" pitchFamily="18" charset="0"/>
                <a:cs typeface="Times New Roman" panose="02020603050405020304" pitchFamily="18" charset="0"/>
              </a:rPr>
              <a:t>Nội</a:t>
            </a:r>
            <a:r>
              <a:rPr lang="en-US" sz="2000" kern="0" dirty="0">
                <a:latin typeface="Times New Roman" panose="02020603050405020304" pitchFamily="18" charset="0"/>
                <a:cs typeface="Times New Roman" panose="02020603050405020304" pitchFamily="18" charset="0"/>
              </a:rPr>
              <a:t> dung: </a:t>
            </a:r>
            <a:r>
              <a:rPr lang="en-US" sz="2000" kern="0" dirty="0" err="1">
                <a:latin typeface="Times New Roman" panose="02020603050405020304" pitchFamily="18" charset="0"/>
                <a:cs typeface="Times New Roman" panose="02020603050405020304" pitchFamily="18" charset="0"/>
              </a:rPr>
              <a:t>Dự</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thảo</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Chứng</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nhận</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thú</a:t>
            </a:r>
            <a:r>
              <a:rPr lang="en-US" sz="2000" kern="0" dirty="0">
                <a:latin typeface="Times New Roman" panose="02020603050405020304" pitchFamily="18" charset="0"/>
                <a:cs typeface="Times New Roman" panose="02020603050405020304" pitchFamily="18" charset="0"/>
              </a:rPr>
              <a:t> y </a:t>
            </a:r>
            <a:r>
              <a:rPr lang="en-US" sz="2000" kern="0" dirty="0" err="1">
                <a:latin typeface="Times New Roman" panose="02020603050405020304" pitchFamily="18" charset="0"/>
                <a:cs typeface="Times New Roman" panose="02020603050405020304" pitchFamily="18" charset="0"/>
              </a:rPr>
              <a:t>cho</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nhập</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khẩu</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huyết</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thanh</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bò</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vào</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Ấn</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Độ</a:t>
            </a:r>
            <a:endParaRPr lang="en-US" sz="2000" kern="0" dirty="0">
              <a:latin typeface="Times New Roman" panose="02020603050405020304" pitchFamily="18" charset="0"/>
              <a:cs typeface="Times New Roman" panose="02020603050405020304" pitchFamily="18" charset="0"/>
            </a:endParaRPr>
          </a:p>
          <a:p>
            <a:pPr marL="0" indent="0" algn="just">
              <a:lnSpc>
                <a:spcPts val="1700"/>
              </a:lnSpc>
              <a:spcAft>
                <a:spcPts val="800"/>
              </a:spcAft>
              <a:buNone/>
            </a:pPr>
            <a:r>
              <a:rPr lang="en-US" sz="2000" kern="0" dirty="0">
                <a:latin typeface="Times New Roman" panose="02020603050405020304" pitchFamily="18" charset="0"/>
                <a:cs typeface="Times New Roman" panose="02020603050405020304" pitchFamily="18" charset="0"/>
                <a:hlinkClick r:id="rId7"/>
              </a:rPr>
              <a:t>https://dahd.gov.in/sites/default/files/2025-08/DraftVHCforImportofBovineSerum_0.pdf</a:t>
            </a:r>
            <a:endParaRPr lang="en-US" sz="2000" kern="0" dirty="0">
              <a:latin typeface="Times New Roman" panose="02020603050405020304" pitchFamily="18" charset="0"/>
              <a:cs typeface="Times New Roman" panose="02020603050405020304" pitchFamily="18" charset="0"/>
            </a:endParaRPr>
          </a:p>
          <a:p>
            <a:pPr marL="0" indent="0" algn="just">
              <a:lnSpc>
                <a:spcPts val="1700"/>
              </a:lnSpc>
              <a:spcAft>
                <a:spcPts val="800"/>
              </a:spcAft>
              <a:buNone/>
            </a:pPr>
            <a:endParaRPr lang="en-US" sz="2000" kern="0"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E73A8F50-91A9-28D8-3512-E938B9A295FF}"/>
              </a:ext>
            </a:extLst>
          </p:cNvPr>
          <p:cNvSpPr txBox="1">
            <a:spLocks/>
          </p:cNvSpPr>
          <p:nvPr/>
        </p:nvSpPr>
        <p:spPr>
          <a:xfrm>
            <a:off x="4114800" y="3320311"/>
            <a:ext cx="6324600" cy="28286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Times New Roman" panose="02020603050405020304" pitchFamily="18" charset="0"/>
                <a:cs typeface="Times New Roman" panose="02020603050405020304" pitchFamily="18" charset="0"/>
              </a:rPr>
              <a:t>Thông </a:t>
            </a:r>
            <a:r>
              <a:rPr lang="en-US" sz="2000" b="1" dirty="0" err="1">
                <a:latin typeface="Times New Roman" panose="02020603050405020304" pitchFamily="18" charset="0"/>
                <a:cs typeface="Times New Roman" panose="02020603050405020304" pitchFamily="18" charset="0"/>
              </a:rPr>
              <a:t>báo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da-DK" sz="2000" b="1" dirty="0">
                <a:latin typeface="Times New Roman" panose="02020603050405020304" pitchFamily="18" charset="0"/>
                <a:cs typeface="Times New Roman" panose="02020603050405020304" pitchFamily="18" charset="0"/>
              </a:rPr>
              <a:t>G/SPS/N/IND/332</a:t>
            </a:r>
            <a:endParaRPr lang="pt-BR" sz="2000" b="1" dirty="0">
              <a:latin typeface="Times New Roman" panose="02020603050405020304" pitchFamily="18" charset="0"/>
              <a:cs typeface="Times New Roman" panose="02020603050405020304" pitchFamily="18" charset="0"/>
            </a:endParaRPr>
          </a:p>
          <a:p>
            <a:pPr marL="0" indent="0">
              <a:buNone/>
            </a:pPr>
            <a:r>
              <a:rPr lang="en-US" sz="2000" kern="0" dirty="0" err="1">
                <a:latin typeface="Times New Roman" panose="02020603050405020304" pitchFamily="18" charset="0"/>
                <a:cs typeface="Times New Roman" panose="02020603050405020304" pitchFamily="18" charset="0"/>
              </a:rPr>
              <a:t>Ngày</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thông</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báo</a:t>
            </a:r>
            <a:r>
              <a:rPr lang="en-US" sz="2000" kern="0" dirty="0">
                <a:latin typeface="Times New Roman" panose="02020603050405020304" pitchFamily="18" charset="0"/>
                <a:cs typeface="Times New Roman" panose="02020603050405020304" pitchFamily="18" charset="0"/>
              </a:rPr>
              <a:t>: 25/8/2025</a:t>
            </a:r>
          </a:p>
          <a:p>
            <a:pPr algn="just">
              <a:lnSpc>
                <a:spcPts val="1700"/>
              </a:lnSpc>
              <a:spcAft>
                <a:spcPts val="800"/>
              </a:spcAft>
            </a:pPr>
            <a:r>
              <a:rPr lang="en-US" sz="2000" kern="0" dirty="0" err="1">
                <a:latin typeface="Times New Roman" panose="02020603050405020304" pitchFamily="18" charset="0"/>
                <a:cs typeface="Times New Roman" panose="02020603050405020304" pitchFamily="18" charset="0"/>
              </a:rPr>
              <a:t>Nội</a:t>
            </a:r>
            <a:r>
              <a:rPr lang="en-US" sz="2000" kern="0" dirty="0">
                <a:latin typeface="Times New Roman" panose="02020603050405020304" pitchFamily="18" charset="0"/>
                <a:cs typeface="Times New Roman" panose="02020603050405020304" pitchFamily="18" charset="0"/>
              </a:rPr>
              <a:t> dung: </a:t>
            </a:r>
            <a:r>
              <a:rPr lang="en-US" sz="2000" kern="0" dirty="0" err="1">
                <a:latin typeface="Times New Roman" panose="02020603050405020304" pitchFamily="18" charset="0"/>
                <a:cs typeface="Times New Roman" panose="02020603050405020304" pitchFamily="18" charset="0"/>
              </a:rPr>
              <a:t>Dự</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thảo</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chứng</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nhận</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thú</a:t>
            </a:r>
            <a:r>
              <a:rPr lang="en-US" sz="2000" kern="0" dirty="0">
                <a:latin typeface="Times New Roman" panose="02020603050405020304" pitchFamily="18" charset="0"/>
                <a:cs typeface="Times New Roman" panose="02020603050405020304" pitchFamily="18" charset="0"/>
              </a:rPr>
              <a:t> y </a:t>
            </a:r>
            <a:r>
              <a:rPr lang="en-US" sz="2000" kern="0" dirty="0" err="1">
                <a:latin typeface="Times New Roman" panose="02020603050405020304" pitchFamily="18" charset="0"/>
                <a:cs typeface="Times New Roman" panose="02020603050405020304" pitchFamily="18" charset="0"/>
              </a:rPr>
              <a:t>cho</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nhập</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khẩu</a:t>
            </a:r>
            <a:r>
              <a:rPr lang="en-US" sz="2000" kern="0" dirty="0">
                <a:latin typeface="Times New Roman" panose="02020603050405020304" pitchFamily="18" charset="0"/>
                <a:cs typeface="Times New Roman" panose="02020603050405020304" pitchFamily="18" charset="0"/>
              </a:rPr>
              <a:t> gelatine </a:t>
            </a:r>
            <a:r>
              <a:rPr lang="en-US" sz="2000" kern="0" dirty="0" err="1">
                <a:latin typeface="Times New Roman" panose="02020603050405020304" pitchFamily="18" charset="0"/>
                <a:cs typeface="Times New Roman" panose="02020603050405020304" pitchFamily="18" charset="0"/>
              </a:rPr>
              <a:t>từ</a:t>
            </a:r>
            <a:r>
              <a:rPr lang="en-US" sz="2000" kern="0" dirty="0">
                <a:latin typeface="Times New Roman" panose="02020603050405020304" pitchFamily="18" charset="0"/>
                <a:cs typeface="Times New Roman" panose="02020603050405020304" pitchFamily="18" charset="0"/>
              </a:rPr>
              <a:t> da </a:t>
            </a:r>
            <a:r>
              <a:rPr lang="en-US" sz="2000" kern="0" dirty="0" err="1">
                <a:latin typeface="Times New Roman" panose="02020603050405020304" pitchFamily="18" charset="0"/>
                <a:cs typeface="Times New Roman" panose="02020603050405020304" pitchFamily="18" charset="0"/>
              </a:rPr>
              <a:t>và</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xương</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bò</a:t>
            </a:r>
            <a:r>
              <a:rPr lang="en-US" sz="2000" kern="0" dirty="0">
                <a:latin typeface="Times New Roman" panose="02020603050405020304" pitchFamily="18" charset="0"/>
                <a:cs typeface="Times New Roman" panose="02020603050405020304" pitchFamily="18" charset="0"/>
              </a:rPr>
              <a:t>/</a:t>
            </a:r>
            <a:r>
              <a:rPr lang="en-US" sz="2000" kern="0" dirty="0" err="1">
                <a:latin typeface="Times New Roman" panose="02020603050405020304" pitchFamily="18" charset="0"/>
                <a:cs typeface="Times New Roman" panose="02020603050405020304" pitchFamily="18" charset="0"/>
              </a:rPr>
              <a:t>lợn</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trừ</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động</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vật</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hoang</a:t>
            </a:r>
            <a:r>
              <a:rPr lang="en-US" sz="2000" kern="0" dirty="0">
                <a:latin typeface="Times New Roman" panose="02020603050405020304" pitchFamily="18" charset="0"/>
                <a:cs typeface="Times New Roman" panose="02020603050405020304" pitchFamily="18" charset="0"/>
              </a:rPr>
              <a:t> </a:t>
            </a:r>
            <a:r>
              <a:rPr lang="en-US" sz="2000" kern="0" dirty="0" err="1">
                <a:latin typeface="Times New Roman" panose="02020603050405020304" pitchFamily="18" charset="0"/>
                <a:cs typeface="Times New Roman" panose="02020603050405020304" pitchFamily="18" charset="0"/>
              </a:rPr>
              <a:t>dã</a:t>
            </a:r>
            <a:r>
              <a:rPr lang="en-US" sz="2000" kern="0" dirty="0">
                <a:latin typeface="Times New Roman" panose="02020603050405020304" pitchFamily="18" charset="0"/>
                <a:cs typeface="Times New Roman" panose="02020603050405020304" pitchFamily="18" charset="0"/>
              </a:rPr>
              <a:t>) </a:t>
            </a:r>
          </a:p>
          <a:p>
            <a:pPr marL="0" indent="0" algn="just">
              <a:lnSpc>
                <a:spcPts val="1700"/>
              </a:lnSpc>
              <a:spcAft>
                <a:spcPts val="800"/>
              </a:spcAft>
              <a:buNone/>
            </a:pPr>
            <a:r>
              <a:rPr lang="en-US" sz="2000" kern="0" dirty="0">
                <a:latin typeface="Times New Roman" panose="02020603050405020304" pitchFamily="18" charset="0"/>
                <a:cs typeface="Times New Roman" panose="02020603050405020304" pitchFamily="18" charset="0"/>
                <a:hlinkClick r:id="rId8"/>
              </a:rPr>
              <a:t>https://members.wto.org/crnattachments/2025/SPS/IND/25_05374_00_e.pdf</a:t>
            </a:r>
            <a:endParaRPr lang="en-US" sz="2000" kern="0" dirty="0">
              <a:latin typeface="Times New Roman" panose="02020603050405020304" pitchFamily="18" charset="0"/>
              <a:cs typeface="Times New Roman" panose="02020603050405020304" pitchFamily="18" charset="0"/>
            </a:endParaRPr>
          </a:p>
          <a:p>
            <a:pPr marL="0" indent="0" algn="just">
              <a:lnSpc>
                <a:spcPts val="1700"/>
              </a:lnSpc>
              <a:spcAft>
                <a:spcPts val="800"/>
              </a:spcAft>
              <a:buNone/>
            </a:pPr>
            <a:endParaRPr lang="en-US" sz="2000" kern="0" dirty="0">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000" kern="0" dirty="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pic>
        <p:nvPicPr>
          <p:cNvPr id="6" name="Picture 5">
            <a:extLst>
              <a:ext uri="{FF2B5EF4-FFF2-40B4-BE49-F238E27FC236}">
                <a16:creationId xmlns:a16="http://schemas.microsoft.com/office/drawing/2014/main" id="{C15940B7-9C9F-1B01-FDAB-69B61C038B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1754" y="3429000"/>
            <a:ext cx="2628900" cy="1733550"/>
          </a:xfrm>
          <a:prstGeom prst="rect">
            <a:avLst/>
          </a:prstGeom>
        </p:spPr>
      </p:pic>
    </p:spTree>
    <p:extLst>
      <p:ext uri="{BB962C8B-B14F-4D97-AF65-F5344CB8AC3E}">
        <p14:creationId xmlns:p14="http://schemas.microsoft.com/office/powerpoint/2010/main" val="1435893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31C14-4B23-6398-96B7-46542A25E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D071CF-6CC1-905E-B64A-5DA23ED5C9FA}"/>
              </a:ext>
            </a:extLst>
          </p:cNvPr>
          <p:cNvSpPr>
            <a:spLocks noGrp="1"/>
          </p:cNvSpPr>
          <p:nvPr>
            <p:ph type="title"/>
          </p:nvPr>
        </p:nvSpPr>
        <p:spPr>
          <a:xfrm>
            <a:off x="914401" y="559297"/>
            <a:ext cx="6447501" cy="531159"/>
          </a:xfrm>
        </p:spPr>
        <p:txBody>
          <a:bodyPr>
            <a:normAutofit fontScale="90000"/>
          </a:bodyPr>
          <a:lstStyle/>
          <a:p>
            <a:r>
              <a:rPr lang="en-US" b="1" dirty="0">
                <a:solidFill>
                  <a:schemeClr val="tx1"/>
                </a:solidFill>
                <a:latin typeface="Times New Roman" panose="02020603050405020304" pitchFamily="18" charset="0"/>
                <a:cs typeface="Times New Roman" panose="02020603050405020304" pitchFamily="18" charset="0"/>
              </a:rPr>
              <a:t>Ai </a:t>
            </a:r>
            <a:r>
              <a:rPr lang="en-US" b="1" dirty="0" err="1">
                <a:solidFill>
                  <a:schemeClr val="tx1"/>
                </a:solidFill>
                <a:latin typeface="Times New Roman" panose="02020603050405020304" pitchFamily="18" charset="0"/>
                <a:cs typeface="Times New Roman" panose="02020603050405020304" pitchFamily="18" charset="0"/>
              </a:rPr>
              <a:t>Cập</a:t>
            </a:r>
            <a:br>
              <a:rPr lang="en-US" dirty="0">
                <a:latin typeface="Times New Roman" panose="02020603050405020304" pitchFamily="18" charset="0"/>
                <a:cs typeface="Times New Roman" panose="02020603050405020304" pitchFamily="18" charset="0"/>
              </a:rPr>
            </a:br>
            <a:endParaRPr lang="vi-VN" b="1"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530339F8-F21A-C3B0-CA80-2724DF018F05}"/>
              </a:ext>
            </a:extLst>
          </p:cNvPr>
          <p:cNvSpPr txBox="1">
            <a:spLocks/>
          </p:cNvSpPr>
          <p:nvPr/>
        </p:nvSpPr>
        <p:spPr>
          <a:xfrm>
            <a:off x="357809" y="1356778"/>
            <a:ext cx="7176052" cy="4859990"/>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endParaRPr lang="en-US" sz="2000" dirty="0">
              <a:latin typeface="Times New Roman" panose="02020603050405020304" pitchFamily="18" charset="0"/>
              <a:cs typeface="Times New Roman" panose="02020603050405020304" pitchFamily="18" charset="0"/>
            </a:endParaRPr>
          </a:p>
          <a:p>
            <a:pPr algn="just"/>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(National Food Safety Authority – NFSA) </a:t>
            </a:r>
            <a:r>
              <a:rPr lang="en-US" sz="2000" dirty="0" err="1">
                <a:latin typeface="Times New Roman" panose="02020603050405020304" pitchFamily="18" charset="0"/>
                <a:cs typeface="Times New Roman" panose="02020603050405020304" pitchFamily="18" charset="0"/>
              </a:rPr>
              <a:t>chịu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nhiệm</a:t>
            </a:r>
            <a:r>
              <a:rPr lang="en-US" sz="2000" dirty="0">
                <a:latin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ATTP</a:t>
            </a:r>
          </a:p>
          <a:p>
            <a:pPr algn="just"/>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(Certificate of Inspection – COI)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NFSA </a:t>
            </a:r>
            <a:r>
              <a:rPr lang="en-US" sz="2000" dirty="0" err="1">
                <a:latin typeface="Times New Roman" panose="02020603050405020304" pitchFamily="18" charset="0"/>
                <a:cs typeface="Times New Roman" panose="02020603050405020304" pitchFamily="18" charset="0"/>
              </a:rPr>
              <a:t>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endParaRPr lang="en-US" sz="2000" dirty="0">
              <a:latin typeface="Times New Roman" panose="02020603050405020304" pitchFamily="18" charset="0"/>
              <a:cs typeface="Times New Roman" panose="02020603050405020304" pitchFamily="18" charset="0"/>
            </a:endParaRPr>
          </a:p>
          <a:p>
            <a:pPr algn="just"/>
            <a:r>
              <a:rPr lang="en-US" sz="2000" dirty="0" err="1">
                <a:latin typeface="Times New Roman" panose="02020603050405020304" pitchFamily="18" charset="0"/>
                <a:cs typeface="Times New Roman" panose="02020603050405020304" pitchFamily="18" charset="0"/>
              </a:rPr>
              <a:t>Nghị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2020/2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2020/14</a:t>
            </a:r>
          </a:p>
          <a:p>
            <a:pPr algn="just"/>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ES 8073 – </a:t>
            </a:r>
            <a:r>
              <a:rPr lang="en-US" sz="2000" dirty="0" err="1">
                <a:latin typeface="Times New Roman" panose="02020603050405020304" pitchFamily="18" charset="0"/>
                <a:cs typeface="Times New Roman" panose="02020603050405020304" pitchFamily="18" charset="0"/>
              </a:rPr>
              <a:t>Sữa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sữa</a:t>
            </a:r>
            <a:endParaRPr lang="en-US" sz="2000" dirty="0">
              <a:latin typeface="Times New Roman" panose="02020603050405020304" pitchFamily="18" charset="0"/>
              <a:cs typeface="Times New Roman" panose="02020603050405020304" pitchFamily="18" charset="0"/>
            </a:endParaRPr>
          </a:p>
          <a:p>
            <a:pPr algn="just"/>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ES 1521 – </a:t>
            </a:r>
            <a:r>
              <a:rPr lang="en-US" sz="2000" dirty="0" err="1">
                <a:latin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hộp</a:t>
            </a:r>
            <a:endParaRPr lang="en-US" sz="2000" dirty="0">
              <a:latin typeface="Times New Roman" panose="02020603050405020304" pitchFamily="18" charset="0"/>
              <a:cs typeface="Times New Roman" panose="02020603050405020304" pitchFamily="18" charset="0"/>
            </a:endParaRPr>
          </a:p>
          <a:p>
            <a:pPr algn="just"/>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ES 1748 – </a:t>
            </a:r>
            <a:r>
              <a:rPr lang="en-US" sz="2000" dirty="0" err="1">
                <a:latin typeface="Times New Roman" panose="02020603050405020304" pitchFamily="18" charset="0"/>
                <a:cs typeface="Times New Roman" panose="02020603050405020304" pitchFamily="18" charset="0"/>
              </a:rPr>
              <a:t>Đậu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xanh</a:t>
            </a:r>
            <a:endParaRPr lang="en-US" sz="2000" dirty="0">
              <a:latin typeface="Times New Roman" panose="02020603050405020304" pitchFamily="18" charset="0"/>
              <a:cs typeface="Times New Roman" panose="02020603050405020304" pitchFamily="18" charset="0"/>
            </a:endParaRPr>
          </a:p>
          <a:p>
            <a:pPr algn="just"/>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ES 414-1 – </a:t>
            </a:r>
            <a:r>
              <a:rPr lang="en-US" sz="2000" dirty="0" err="1">
                <a:latin typeface="Times New Roman" panose="02020603050405020304" pitchFamily="18" charset="0"/>
                <a:cs typeface="Times New Roman" panose="02020603050405020304" pitchFamily="18" charset="0"/>
              </a:rPr>
              <a:t>Tôm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hộp</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	</a:t>
            </a:r>
            <a:endParaRPr lang="en-US" sz="2000" dirty="0"/>
          </a:p>
        </p:txBody>
      </p:sp>
      <p:pic>
        <p:nvPicPr>
          <p:cNvPr id="5" name="Picture 4">
            <a:extLst>
              <a:ext uri="{FF2B5EF4-FFF2-40B4-BE49-F238E27FC236}">
                <a16:creationId xmlns:a16="http://schemas.microsoft.com/office/drawing/2014/main" id="{A77A90F3-74DA-D281-4C59-E913D62C8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861" y="2983601"/>
            <a:ext cx="3765068" cy="3765068"/>
          </a:xfrm>
          <a:prstGeom prst="rect">
            <a:avLst/>
          </a:prstGeom>
        </p:spPr>
      </p:pic>
      <p:pic>
        <p:nvPicPr>
          <p:cNvPr id="7" name="Picture 6">
            <a:extLst>
              <a:ext uri="{FF2B5EF4-FFF2-40B4-BE49-F238E27FC236}">
                <a16:creationId xmlns:a16="http://schemas.microsoft.com/office/drawing/2014/main" id="{2BED6F84-0BA5-B216-5C64-FFDF7E6F3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8617" y="168267"/>
            <a:ext cx="2765574" cy="2377022"/>
          </a:xfrm>
          <a:prstGeom prst="rect">
            <a:avLst/>
          </a:prstGeom>
        </p:spPr>
      </p:pic>
    </p:spTree>
    <p:extLst>
      <p:ext uri="{BB962C8B-B14F-4D97-AF65-F5344CB8AC3E}">
        <p14:creationId xmlns:p14="http://schemas.microsoft.com/office/powerpoint/2010/main" val="276990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657" y="4581324"/>
            <a:ext cx="8424152" cy="789816"/>
          </a:xfrm>
        </p:spPr>
        <p:txBody>
          <a:bodyPr>
            <a:normAutofit fontScale="85000" lnSpcReduction="20000"/>
          </a:bodyPr>
          <a:lstStyle/>
          <a:p>
            <a:pPr marL="0" indent="0" algn="ctr">
              <a:buNone/>
            </a:pPr>
            <a:r>
              <a:rPr lang="en-US" sz="6000" b="1" err="1">
                <a:solidFill>
                  <a:srgbClr val="0000FF"/>
                </a:solidFill>
                <a:latin typeface="Times New Roman" panose="02020603050405020304" pitchFamily="18" charset="0"/>
                <a:cs typeface="Times New Roman" panose="02020603050405020304" pitchFamily="18" charset="0"/>
              </a:rPr>
              <a:t>CHÂN</a:t>
            </a:r>
            <a:r>
              <a:rPr lang="en-US" sz="6000" b="1">
                <a:solidFill>
                  <a:srgbClr val="0000FF"/>
                </a:solidFill>
                <a:latin typeface="Times New Roman" panose="02020603050405020304" pitchFamily="18" charset="0"/>
                <a:cs typeface="Times New Roman" panose="02020603050405020304" pitchFamily="18" charset="0"/>
              </a:rPr>
              <a:t> THÀNH </a:t>
            </a:r>
            <a:r>
              <a:rPr lang="en-US" sz="6000" b="1" err="1">
                <a:solidFill>
                  <a:srgbClr val="0000FF"/>
                </a:solidFill>
                <a:latin typeface="Times New Roman" panose="02020603050405020304" pitchFamily="18" charset="0"/>
                <a:cs typeface="Times New Roman" panose="02020603050405020304" pitchFamily="18" charset="0"/>
              </a:rPr>
              <a:t>CẢM</a:t>
            </a:r>
            <a:r>
              <a:rPr lang="en-US" sz="6000" b="1">
                <a:solidFill>
                  <a:srgbClr val="0000FF"/>
                </a:solidFill>
                <a:latin typeface="Times New Roman" panose="02020603050405020304" pitchFamily="18" charset="0"/>
                <a:cs typeface="Times New Roman" panose="02020603050405020304" pitchFamily="18" charset="0"/>
              </a:rPr>
              <a:t> ƠN!</a:t>
            </a:r>
            <a:endParaRPr lang="vi-VN" sz="6000" b="1">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922085" y="1065400"/>
            <a:ext cx="9951324" cy="3062377"/>
          </a:xfrm>
          <a:prstGeom prst="rect">
            <a:avLst/>
          </a:prstGeom>
        </p:spPr>
        <p:txBody>
          <a:bodyPr wrap="square">
            <a:spAutoFit/>
          </a:bodyPr>
          <a:lstStyle/>
          <a:p>
            <a:pPr>
              <a:spcAft>
                <a:spcPts val="600"/>
              </a:spcAft>
            </a:pPr>
            <a:r>
              <a:rPr lang="en-US" sz="2800" b="1" dirty="0">
                <a:latin typeface="Times New Roman" panose="02020603050405020304" pitchFamily="18" charset="0"/>
                <a:cs typeface="Times New Roman" panose="02020603050405020304" pitchFamily="18" charset="0"/>
              </a:rPr>
              <a:t>VĂN PHÒNG SPS VIỆT NAM</a:t>
            </a:r>
          </a:p>
          <a:p>
            <a:pPr>
              <a:spcAft>
                <a:spcPts val="600"/>
              </a:spcAft>
            </a:pPr>
            <a:r>
              <a:rPr lang="en-US" sz="2800" dirty="0">
                <a:latin typeface="Times New Roman" panose="02020603050405020304" pitchFamily="18" charset="0"/>
                <a:cs typeface="Times New Roman" panose="02020603050405020304" pitchFamily="18" charset="0"/>
              </a:rPr>
              <a:t>BỘ NÔNG NGHIỆP VÀ MÔI TRƯỜNG</a:t>
            </a:r>
          </a:p>
          <a:p>
            <a:pPr>
              <a:spcAft>
                <a:spcPts val="600"/>
              </a:spcAft>
            </a:pP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A3,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10 Nguyễn Công Hoan, </a:t>
            </a:r>
            <a:r>
              <a:rPr lang="en-US" sz="2800" dirty="0" err="1">
                <a:latin typeface="Times New Roman" panose="02020603050405020304" pitchFamily="18" charset="0"/>
                <a:cs typeface="Times New Roman" panose="02020603050405020304" pitchFamily="18" charset="0"/>
              </a:rPr>
              <a:t>Giảng</a:t>
            </a:r>
            <a:r>
              <a:rPr lang="en-US" sz="2800" dirty="0">
                <a:latin typeface="Times New Roman" panose="02020603050405020304" pitchFamily="18" charset="0"/>
                <a:cs typeface="Times New Roman" panose="02020603050405020304" pitchFamily="18" charset="0"/>
              </a:rPr>
              <a:t> Võ, Hà </a:t>
            </a:r>
            <a:r>
              <a:rPr lang="en-US" sz="2800" dirty="0" err="1">
                <a:latin typeface="Times New Roman" panose="02020603050405020304" pitchFamily="18" charset="0"/>
                <a:cs typeface="Times New Roman" panose="02020603050405020304" pitchFamily="18" charset="0"/>
              </a:rPr>
              <a:t>Nội</a:t>
            </a:r>
            <a:endParaRPr lang="en-US" sz="2800" dirty="0">
              <a:latin typeface="Times New Roman" panose="02020603050405020304" pitchFamily="18" charset="0"/>
              <a:cs typeface="Times New Roman" panose="02020603050405020304" pitchFamily="18" charset="0"/>
            </a:endParaRPr>
          </a:p>
          <a:p>
            <a:pPr>
              <a:spcAft>
                <a:spcPts val="600"/>
              </a:spcAft>
            </a:pP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0243 734 4764</a:t>
            </a:r>
          </a:p>
          <a:p>
            <a:pPr>
              <a:spcAft>
                <a:spcPts val="600"/>
              </a:spcAft>
            </a:pPr>
            <a:r>
              <a:rPr lang="en-US" sz="2800" dirty="0">
                <a:latin typeface="Times New Roman" panose="02020603050405020304" pitchFamily="18" charset="0"/>
                <a:cs typeface="Times New Roman" panose="02020603050405020304" pitchFamily="18" charset="0"/>
              </a:rPr>
              <a:t>Email: </a:t>
            </a:r>
            <a:r>
              <a:rPr lang="en-US" sz="2800" dirty="0">
                <a:solidFill>
                  <a:srgbClr val="0000FF"/>
                </a:solidFill>
                <a:latin typeface="Times New Roman" panose="02020603050405020304" pitchFamily="18" charset="0"/>
                <a:cs typeface="Times New Roman" panose="02020603050405020304" pitchFamily="18" charset="0"/>
                <a:hlinkClick r:id="rId2"/>
              </a:rPr>
              <a:t>spsvietnam@mae.gov.vn</a:t>
            </a:r>
            <a:endParaRPr lang="en-US" sz="2800" dirty="0">
              <a:solidFill>
                <a:srgbClr val="0000FF"/>
              </a:solidFill>
              <a:latin typeface="Times New Roman" panose="02020603050405020304" pitchFamily="18" charset="0"/>
              <a:cs typeface="Times New Roman" panose="02020603050405020304" pitchFamily="18" charset="0"/>
            </a:endParaRPr>
          </a:p>
          <a:p>
            <a:pPr>
              <a:spcAft>
                <a:spcPts val="600"/>
              </a:spcAft>
            </a:pPr>
            <a:r>
              <a:rPr lang="en-US" sz="2800" dirty="0">
                <a:latin typeface="Times New Roman" panose="02020603050405020304" pitchFamily="18" charset="0"/>
                <a:cs typeface="Times New Roman" panose="02020603050405020304" pitchFamily="18" charset="0"/>
              </a:rPr>
              <a:t>Website: spsvietnam.gov.vn</a:t>
            </a:r>
          </a:p>
        </p:txBody>
      </p:sp>
    </p:spTree>
    <p:extLst>
      <p:ext uri="{BB962C8B-B14F-4D97-AF65-F5344CB8AC3E}">
        <p14:creationId xmlns:p14="http://schemas.microsoft.com/office/powerpoint/2010/main" val="2516513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2441BAE-98F7-548C-A9C9-CA96D7B232D1}"/>
              </a:ext>
            </a:extLst>
          </p:cNvPr>
          <p:cNvSpPr txBox="1">
            <a:spLocks/>
          </p:cNvSpPr>
          <p:nvPr/>
        </p:nvSpPr>
        <p:spPr>
          <a:xfrm>
            <a:off x="501915" y="1194782"/>
            <a:ext cx="6709323" cy="50857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Text Box 4">
            <a:extLst>
              <a:ext uri="{FF2B5EF4-FFF2-40B4-BE49-F238E27FC236}">
                <a16:creationId xmlns:a16="http://schemas.microsoft.com/office/drawing/2014/main" id="{354A7818-9B9B-1342-5895-055D28850265}"/>
              </a:ext>
            </a:extLst>
          </p:cNvPr>
          <p:cNvSpPr txBox="1">
            <a:spLocks noChangeArrowheads="1"/>
          </p:cNvSpPr>
          <p:nvPr/>
        </p:nvSpPr>
        <p:spPr bwMode="gray">
          <a:xfrm>
            <a:off x="705899" y="1331202"/>
            <a:ext cx="10464800" cy="127419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1219170">
              <a:buNone/>
              <a:defRPr/>
            </a:pPr>
            <a:r>
              <a:rPr lang="en-US" sz="2400" b="1" dirty="0" err="1">
                <a:solidFill>
                  <a:prstClr val="black"/>
                </a:solidFill>
                <a:latin typeface="Times New Roman" panose="02020603050405020304" pitchFamily="18" charset="0"/>
                <a:ea typeface="Calibri" panose="020F0502020204030204" pitchFamily="34" charset="0"/>
              </a:rPr>
              <a:t>Tên</a:t>
            </a:r>
            <a:r>
              <a:rPr lang="en-US" sz="2400" b="1" dirty="0">
                <a:solidFill>
                  <a:prstClr val="black"/>
                </a:solidFill>
                <a:latin typeface="Times New Roman" panose="02020603050405020304" pitchFamily="18" charset="0"/>
                <a:ea typeface="Calibri" panose="020F0502020204030204" pitchFamily="34" charset="0"/>
              </a:rPr>
              <a:t> </a:t>
            </a:r>
            <a:r>
              <a:rPr lang="en-US" sz="2400" b="1" dirty="0" err="1">
                <a:solidFill>
                  <a:prstClr val="black"/>
                </a:solidFill>
                <a:latin typeface="Times New Roman" panose="02020603050405020304" pitchFamily="18" charset="0"/>
                <a:ea typeface="Calibri" panose="020F0502020204030204" pitchFamily="34" charset="0"/>
              </a:rPr>
              <a:t>gọi</a:t>
            </a:r>
            <a:endParaRPr lang="en-US" altLang="en-US" sz="2400" dirty="0">
              <a:solidFill>
                <a:prstClr val="black"/>
              </a:solidFill>
              <a:latin typeface="Times New Roman" panose="02020603050405020304" pitchFamily="18" charset="0"/>
              <a:cs typeface="Times New Roman" panose="02020603050405020304" pitchFamily="18" charset="0"/>
            </a:endParaRPr>
          </a:p>
          <a:p>
            <a:pPr algn="just" defTabSz="1219170">
              <a:buNone/>
              <a:defRPr/>
            </a:pPr>
            <a:r>
              <a:rPr lang="en-US" altLang="en-US" sz="2400" dirty="0" err="1">
                <a:solidFill>
                  <a:prstClr val="black"/>
                </a:solidFill>
                <a:latin typeface="Times New Roman" panose="02020603050405020304" pitchFamily="18" charset="0"/>
                <a:cs typeface="Times New Roman" panose="02020603050405020304" pitchFamily="18" charset="0"/>
              </a:rPr>
              <a:t>Hiệp</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định</a:t>
            </a:r>
            <a:r>
              <a:rPr lang="en-US" altLang="en-US" sz="2400" dirty="0">
                <a:solidFill>
                  <a:prstClr val="black"/>
                </a:solidFill>
                <a:latin typeface="Times New Roman" panose="02020603050405020304" pitchFamily="18" charset="0"/>
                <a:cs typeface="Times New Roman" panose="02020603050405020304" pitchFamily="18" charset="0"/>
              </a:rPr>
              <a:t> An </a:t>
            </a:r>
            <a:r>
              <a:rPr lang="en-US" altLang="en-US" sz="2400" dirty="0" err="1">
                <a:solidFill>
                  <a:prstClr val="black"/>
                </a:solidFill>
                <a:latin typeface="Times New Roman" panose="02020603050405020304" pitchFamily="18" charset="0"/>
                <a:cs typeface="Times New Roman" panose="02020603050405020304" pitchFamily="18" charset="0"/>
              </a:rPr>
              <a:t>toàn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thực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phẩm</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và</a:t>
            </a:r>
            <a:r>
              <a:rPr lang="en-US" altLang="en-US" sz="2400" dirty="0">
                <a:solidFill>
                  <a:prstClr val="black"/>
                </a:solidFill>
                <a:latin typeface="Times New Roman" panose="02020603050405020304" pitchFamily="18" charset="0"/>
                <a:cs typeface="Times New Roman" panose="02020603050405020304" pitchFamily="18" charset="0"/>
              </a:rPr>
              <a:t> An </a:t>
            </a:r>
            <a:r>
              <a:rPr lang="en-US" altLang="en-US" sz="2400" dirty="0" err="1">
                <a:solidFill>
                  <a:prstClr val="black"/>
                </a:solidFill>
                <a:latin typeface="Times New Roman" panose="02020603050405020304" pitchFamily="18" charset="0"/>
                <a:cs typeface="Times New Roman" panose="02020603050405020304" pitchFamily="18" charset="0"/>
              </a:rPr>
              <a:t>toàn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bệnh</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dịch</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động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thực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vật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S</a:t>
            </a:r>
            <a:r>
              <a:rPr lang="en-US" altLang="en-US" sz="2400" dirty="0">
                <a:solidFill>
                  <a:srgbClr val="FF0000"/>
                </a:solidFill>
                <a:latin typeface="Times New Roman" panose="02020603050405020304" pitchFamily="18" charset="0"/>
                <a:cs typeface="Times New Roman" panose="02020603050405020304" pitchFamily="18" charset="0"/>
              </a:rPr>
              <a:t>P</a:t>
            </a:r>
            <a:r>
              <a:rPr lang="en-US" altLang="en-US" sz="2400" dirty="0">
                <a:solidFill>
                  <a:srgbClr val="00B050"/>
                </a:solidFill>
                <a:latin typeface="Times New Roman" panose="02020603050405020304" pitchFamily="18" charset="0"/>
                <a:cs typeface="Times New Roman" panose="02020603050405020304" pitchFamily="18" charset="0"/>
              </a:rPr>
              <a:t>S</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viết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tắt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của</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S</a:t>
            </a:r>
            <a:r>
              <a:rPr lang="en-US" altLang="en-US" sz="2400" dirty="0">
                <a:solidFill>
                  <a:prstClr val="black"/>
                </a:solidFill>
                <a:latin typeface="Times New Roman" panose="02020603050405020304" pitchFamily="18" charset="0"/>
                <a:cs typeface="Times New Roman" panose="02020603050405020304" pitchFamily="18" charset="0"/>
              </a:rPr>
              <a:t>anitary and </a:t>
            </a:r>
            <a:r>
              <a:rPr lang="en-US" altLang="en-US" sz="2400" b="1" dirty="0" err="1">
                <a:solidFill>
                  <a:srgbClr val="FF0000"/>
                </a:solidFill>
                <a:latin typeface="Times New Roman" panose="02020603050405020304" pitchFamily="18" charset="0"/>
                <a:cs typeface="Times New Roman" panose="02020603050405020304" pitchFamily="18" charset="0"/>
              </a:rPr>
              <a:t>P</a:t>
            </a:r>
            <a:r>
              <a:rPr lang="en-US" altLang="en-US" sz="2400" dirty="0" err="1">
                <a:solidFill>
                  <a:prstClr val="black"/>
                </a:solidFill>
                <a:latin typeface="Times New Roman" panose="02020603050405020304" pitchFamily="18" charset="0"/>
                <a:cs typeface="Times New Roman" panose="02020603050405020304" pitchFamily="18" charset="0"/>
              </a:rPr>
              <a:t>hyto</a:t>
            </a:r>
            <a:r>
              <a:rPr lang="en-US" altLang="en-US" sz="2400" b="1" dirty="0" err="1">
                <a:solidFill>
                  <a:srgbClr val="00B050"/>
                </a:solidFill>
                <a:latin typeface="Times New Roman" panose="02020603050405020304" pitchFamily="18" charset="0"/>
                <a:cs typeface="Times New Roman" panose="02020603050405020304" pitchFamily="18" charset="0"/>
              </a:rPr>
              <a:t>S</a:t>
            </a:r>
            <a:r>
              <a:rPr lang="en-US" altLang="en-US" sz="2400" dirty="0" err="1">
                <a:solidFill>
                  <a:prstClr val="black"/>
                </a:solidFill>
                <a:latin typeface="Times New Roman" panose="02020603050405020304" pitchFamily="18" charset="0"/>
                <a:cs typeface="Times New Roman" panose="02020603050405020304" pitchFamily="18" charset="0"/>
              </a:rPr>
              <a:t>anitary</a:t>
            </a:r>
            <a:r>
              <a:rPr lang="en-US" altLang="en-US" sz="2400" dirty="0">
                <a:solidFill>
                  <a:prstClr val="black"/>
                </a:solidFill>
                <a:latin typeface="Times New Roman" panose="02020603050405020304" pitchFamily="18" charset="0"/>
                <a:cs typeface="Times New Roman" panose="02020603050405020304" pitchFamily="18" charset="0"/>
              </a:rPr>
              <a:t>)</a:t>
            </a:r>
          </a:p>
        </p:txBody>
      </p:sp>
      <p:pic>
        <p:nvPicPr>
          <p:cNvPr id="5" name="Picture 1" descr="C:\Users\Administrator\Desktop\ảnh\download (2).jpg">
            <a:extLst>
              <a:ext uri="{FF2B5EF4-FFF2-40B4-BE49-F238E27FC236}">
                <a16:creationId xmlns:a16="http://schemas.microsoft.com/office/drawing/2014/main" id="{8961B84A-741A-7FA9-CD60-FDAA64C48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629" y="3517296"/>
            <a:ext cx="2800351"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dministrator\Desktop\ảnh\images (11).jpg">
            <a:extLst>
              <a:ext uri="{FF2B5EF4-FFF2-40B4-BE49-F238E27FC236}">
                <a16:creationId xmlns:a16="http://schemas.microsoft.com/office/drawing/2014/main" id="{47D11FA7-F9F7-9F51-D276-5164BED16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736" y="3517296"/>
            <a:ext cx="3048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B5AD1436-F4B7-D96C-00A8-BB20A53BB6EC}"/>
              </a:ext>
            </a:extLst>
          </p:cNvPr>
          <p:cNvSpPr txBox="1">
            <a:spLocks noChangeArrowheads="1"/>
          </p:cNvSpPr>
          <p:nvPr/>
        </p:nvSpPr>
        <p:spPr bwMode="gray">
          <a:xfrm>
            <a:off x="7056494" y="3306761"/>
            <a:ext cx="4922631" cy="830997"/>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1219170">
              <a:buNone/>
              <a:defRPr/>
            </a:pPr>
            <a:r>
              <a:rPr lang="en-US" altLang="en-US" sz="2400" dirty="0" err="1">
                <a:solidFill>
                  <a:prstClr val="black"/>
                </a:solidFill>
                <a:latin typeface="Times New Roman" panose="02020603050405020304" pitchFamily="18" charset="0"/>
                <a:cs typeface="Times New Roman" panose="02020603050405020304" pitchFamily="18" charset="0"/>
              </a:rPr>
              <a:t>Các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thành</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viên</a:t>
            </a:r>
            <a:r>
              <a:rPr lang="en-US" altLang="en-US" sz="2400" dirty="0">
                <a:solidFill>
                  <a:prstClr val="black"/>
                </a:solidFill>
                <a:latin typeface="Times New Roman" panose="02020603050405020304" pitchFamily="18" charset="0"/>
                <a:cs typeface="Times New Roman" panose="02020603050405020304" pitchFamily="18" charset="0"/>
              </a:rPr>
              <a:t> WTO </a:t>
            </a:r>
            <a:r>
              <a:rPr lang="en-US" altLang="en-US" sz="2400" dirty="0" err="1">
                <a:solidFill>
                  <a:prstClr val="black"/>
                </a:solidFill>
                <a:latin typeface="Times New Roman" panose="02020603050405020304" pitchFamily="18" charset="0"/>
                <a:cs typeface="Times New Roman" panose="02020603050405020304" pitchFamily="18" charset="0"/>
              </a:rPr>
              <a:t>phải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ký</a:t>
            </a:r>
            <a:r>
              <a:rPr lang="en-US" altLang="en-US" sz="2400" dirty="0">
                <a:solidFill>
                  <a:prstClr val="black"/>
                </a:solidFill>
                <a:latin typeface="Times New Roman" panose="02020603050405020304" pitchFamily="18" charset="0"/>
                <a:cs typeface="Times New Roman" panose="02020603050405020304" pitchFamily="18" charset="0"/>
              </a:rPr>
              <a:t> cam </a:t>
            </a:r>
            <a:r>
              <a:rPr lang="en-US" altLang="en-US" sz="2400" dirty="0" err="1">
                <a:solidFill>
                  <a:prstClr val="black"/>
                </a:solidFill>
                <a:latin typeface="Times New Roman" panose="02020603050405020304" pitchFamily="18" charset="0"/>
                <a:cs typeface="Times New Roman" panose="02020603050405020304" pitchFamily="18" charset="0"/>
              </a:rPr>
              <a:t>kết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thực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thi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Hiệp</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định</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này</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8" name="Text Box 4">
            <a:extLst>
              <a:ext uri="{FF2B5EF4-FFF2-40B4-BE49-F238E27FC236}">
                <a16:creationId xmlns:a16="http://schemas.microsoft.com/office/drawing/2014/main" id="{716D9158-0B50-E868-B89B-F51B739098FB}"/>
              </a:ext>
            </a:extLst>
          </p:cNvPr>
          <p:cNvSpPr txBox="1">
            <a:spLocks noChangeArrowheads="1"/>
          </p:cNvSpPr>
          <p:nvPr/>
        </p:nvSpPr>
        <p:spPr bwMode="gray">
          <a:xfrm>
            <a:off x="7056492" y="4295692"/>
            <a:ext cx="4922632" cy="1200329"/>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1219170">
              <a:buNone/>
              <a:defRPr/>
            </a:pPr>
            <a:r>
              <a:rPr lang="en-US" altLang="en-US" sz="2400" dirty="0" err="1">
                <a:solidFill>
                  <a:prstClr val="black"/>
                </a:solidFill>
                <a:latin typeface="Times New Roman" panose="02020603050405020304" pitchFamily="18" charset="0"/>
                <a:cs typeface="Times New Roman" panose="02020603050405020304" pitchFamily="18" charset="0"/>
              </a:rPr>
              <a:t>Các</a:t>
            </a:r>
            <a:r>
              <a:rPr lang="en-US" altLang="en-US" sz="2400" dirty="0">
                <a:solidFill>
                  <a:prstClr val="black"/>
                </a:solidFill>
                <a:latin typeface="Times New Roman" panose="02020603050405020304" pitchFamily="18" charset="0"/>
                <a:cs typeface="Times New Roman" panose="02020603050405020304" pitchFamily="18" charset="0"/>
              </a:rPr>
              <a:t> FTA </a:t>
            </a:r>
            <a:r>
              <a:rPr lang="en-US" altLang="en-US" sz="2400" dirty="0" err="1">
                <a:solidFill>
                  <a:prstClr val="black"/>
                </a:solidFill>
                <a:latin typeface="Times New Roman" panose="02020603050405020304" pitchFamily="18" charset="0"/>
                <a:cs typeface="Times New Roman" panose="02020603050405020304" pitchFamily="18" charset="0"/>
              </a:rPr>
              <a:t>mà</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Việt</a:t>
            </a:r>
            <a:r>
              <a:rPr lang="en-US" altLang="en-US" sz="2400" dirty="0">
                <a:solidFill>
                  <a:prstClr val="black"/>
                </a:solidFill>
                <a:latin typeface="Times New Roman" panose="02020603050405020304" pitchFamily="18" charset="0"/>
                <a:cs typeface="Times New Roman" panose="02020603050405020304" pitchFamily="18" charset="0"/>
              </a:rPr>
              <a:t> Nam </a:t>
            </a:r>
            <a:r>
              <a:rPr lang="en-US" altLang="en-US" sz="2400" dirty="0" err="1">
                <a:solidFill>
                  <a:prstClr val="black"/>
                </a:solidFill>
                <a:latin typeface="Times New Roman" panose="02020603050405020304" pitchFamily="18" charset="0"/>
                <a:cs typeface="Times New Roman" panose="02020603050405020304" pitchFamily="18" charset="0"/>
              </a:rPr>
              <a:t>tham</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gia</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đều</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có</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Chương</a:t>
            </a:r>
            <a:r>
              <a:rPr lang="en-US" altLang="en-US" sz="2400" dirty="0">
                <a:solidFill>
                  <a:prstClr val="black"/>
                </a:solidFill>
                <a:latin typeface="Times New Roman" panose="02020603050405020304" pitchFamily="18" charset="0"/>
                <a:cs typeface="Times New Roman" panose="02020603050405020304" pitchFamily="18" charset="0"/>
              </a:rPr>
              <a:t> SPS, </a:t>
            </a:r>
            <a:r>
              <a:rPr lang="en-US" altLang="en-US" sz="2400" dirty="0" err="1">
                <a:solidFill>
                  <a:prstClr val="black"/>
                </a:solidFill>
                <a:latin typeface="Times New Roman" panose="02020603050405020304" pitchFamily="18" charset="0"/>
                <a:cs typeface="Times New Roman" panose="02020603050405020304" pitchFamily="18" charset="0"/>
              </a:rPr>
              <a:t>cơ</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bản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tương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đồng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với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Hiệp</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đinh</a:t>
            </a:r>
            <a:r>
              <a:rPr lang="en-US" altLang="en-US" sz="2400" dirty="0">
                <a:solidFill>
                  <a:prstClr val="black"/>
                </a:solidFill>
                <a:latin typeface="Times New Roman" panose="02020603050405020304" pitchFamily="18" charset="0"/>
                <a:cs typeface="Times New Roman" panose="02020603050405020304" pitchFamily="18" charset="0"/>
              </a:rPr>
              <a:t> SPS/WTO</a:t>
            </a:r>
          </a:p>
        </p:txBody>
      </p:sp>
      <p:sp>
        <p:nvSpPr>
          <p:cNvPr id="11" name="Rectangle 10">
            <a:extLst>
              <a:ext uri="{FF2B5EF4-FFF2-40B4-BE49-F238E27FC236}">
                <a16:creationId xmlns:a16="http://schemas.microsoft.com/office/drawing/2014/main" id="{68A2C01F-1EDB-4B82-1C53-4E616AB73BEF}"/>
              </a:ext>
            </a:extLst>
          </p:cNvPr>
          <p:cNvSpPr/>
          <p:nvPr/>
        </p:nvSpPr>
        <p:spPr>
          <a:xfrm>
            <a:off x="705899" y="187877"/>
            <a:ext cx="3542526" cy="8839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dirty="0">
              <a:solidFill>
                <a:schemeClr val="tx1"/>
              </a:solidFill>
              <a:latin typeface="Times New Roman" panose="02020603050405020304" pitchFamily="18" charset="0"/>
              <a:cs typeface="Times New Roman" panose="02020603050405020304" pitchFamily="18" charset="0"/>
            </a:endParaRPr>
          </a:p>
          <a:p>
            <a:pPr lvl="0" algn="ctr"/>
            <a:r>
              <a:rPr lang="en-US" sz="2400" b="1" dirty="0">
                <a:latin typeface="Times New Roman" panose="02020603050405020304" pitchFamily="18" charset="0"/>
                <a:cs typeface="Times New Roman" panose="02020603050405020304" pitchFamily="18" charset="0"/>
              </a:rPr>
              <a:t>HIỆP ĐỊNH SPS/WTO</a:t>
            </a:r>
          </a:p>
          <a:p>
            <a:pPr algn="ctr"/>
            <a:endParaRPr lang="en-US" dirty="0"/>
          </a:p>
        </p:txBody>
      </p:sp>
    </p:spTree>
    <p:extLst>
      <p:ext uri="{BB962C8B-B14F-4D97-AF65-F5344CB8AC3E}">
        <p14:creationId xmlns:p14="http://schemas.microsoft.com/office/powerpoint/2010/main" val="320972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2441BAE-98F7-548C-A9C9-CA96D7B232D1}"/>
              </a:ext>
            </a:extLst>
          </p:cNvPr>
          <p:cNvSpPr txBox="1">
            <a:spLocks/>
          </p:cNvSpPr>
          <p:nvPr/>
        </p:nvSpPr>
        <p:spPr>
          <a:xfrm>
            <a:off x="501915" y="1194782"/>
            <a:ext cx="6709323" cy="50857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16573C4-5ECD-00D5-A4B2-8648CD0F8959}"/>
              </a:ext>
            </a:extLst>
          </p:cNvPr>
          <p:cNvSpPr>
            <a:spLocks noGrp="1"/>
          </p:cNvSpPr>
          <p:nvPr>
            <p:ph idx="1"/>
          </p:nvPr>
        </p:nvSpPr>
        <p:spPr>
          <a:xfrm>
            <a:off x="246407" y="661758"/>
            <a:ext cx="11822727" cy="6151781"/>
          </a:xfrm>
        </p:spPr>
        <p:txBody>
          <a:bodyPr>
            <a:noAutofit/>
          </a:bodyPr>
          <a:lstStyle/>
          <a:p>
            <a:pPr marL="0" indent="0">
              <a:buNone/>
            </a:pPr>
            <a:r>
              <a:rPr lang="en-US" sz="2400" b="1" dirty="0" err="1">
                <a:latin typeface="Times New Roman" panose="02020603050405020304" pitchFamily="18" charset="0"/>
                <a:ea typeface="Calibri" panose="020F0502020204030204" pitchFamily="34" charset="0"/>
              </a:rPr>
              <a:t>Cấu</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trúc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của</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Hiệp</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định</a:t>
            </a:r>
            <a:endParaRPr lang="en-US" sz="2400" b="1" dirty="0">
              <a:latin typeface="Times New Roman" panose="02020603050405020304" pitchFamily="18" charset="0"/>
              <a:ea typeface="Calibri" panose="020F0502020204030204" pitchFamily="34" charset="0"/>
            </a:endParaRPr>
          </a:p>
          <a:p>
            <a:pPr marL="0" indent="0" algn="just">
              <a:spcBef>
                <a:spcPts val="800"/>
              </a:spcBef>
              <a:spcAft>
                <a:spcPts val="800"/>
              </a:spcAft>
              <a:buNone/>
              <a:tabLst>
                <a:tab pos="609585" algn="l"/>
              </a:tabLst>
            </a:pPr>
            <a:r>
              <a:rPr lang="en-US" sz="2400" dirty="0" err="1">
                <a:latin typeface="Times New Roman" panose="02020603050405020304" pitchFamily="18" charset="0"/>
                <a:ea typeface="Calibri" panose="020F0502020204030204" pitchFamily="34" charset="0"/>
                <a:cs typeface="Times New Roman" panose="02020603050405020304" pitchFamily="18" charset="0"/>
              </a:rPr>
              <a:t>Hiệp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gồm</a:t>
            </a:r>
            <a:r>
              <a:rPr lang="en-US" sz="2400" dirty="0">
                <a:latin typeface="Times New Roman" panose="02020603050405020304" pitchFamily="18" charset="0"/>
                <a:ea typeface="Calibri" panose="020F0502020204030204" pitchFamily="34" charset="0"/>
                <a:cs typeface="Times New Roman" panose="02020603050405020304" pitchFamily="18" charset="0"/>
              </a:rPr>
              <a:t> 14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800"/>
              </a:spcBef>
              <a:spcAft>
                <a:spcPts val="800"/>
              </a:spcAft>
              <a:buNone/>
              <a:tabLst>
                <a:tab pos="609585" algn="l"/>
              </a:tabLst>
            </a:pP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a:t>
            </a:r>
          </a:p>
          <a:p>
            <a:pPr marL="0" indent="0" algn="just">
              <a:spcBef>
                <a:spcPts val="800"/>
              </a:spcBef>
              <a:spcAft>
                <a:spcPts val="800"/>
              </a:spcAft>
              <a:buNone/>
              <a:tabLst>
                <a:tab pos="609585"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Quy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soát</a:t>
            </a:r>
            <a:r>
              <a:rPr lang="en-US" sz="2400" dirty="0">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800"/>
              </a:spcBef>
              <a:spcAft>
                <a:spcPts val="80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 ii).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đinh</a:t>
            </a:r>
            <a:r>
              <a:rPr lang="en-US" sz="2400" dirty="0">
                <a:latin typeface="Times New Roman" panose="02020603050405020304" pitchFamily="18" charset="0"/>
                <a:ea typeface="Calibri" panose="020F0502020204030204" pitchFamily="34" charset="0"/>
                <a:cs typeface="Times New Roman" panose="02020603050405020304" pitchFamily="18" charset="0"/>
              </a:rPr>
              <a:t> SPS:</a:t>
            </a:r>
          </a:p>
          <a:p>
            <a:pPr marL="459306" indent="-76198" algn="just">
              <a:spcBef>
                <a:spcPts val="0"/>
              </a:spcBef>
              <a:buFont typeface="Calibri" panose="020F0502020204030204" pitchFamily="34" charset="0"/>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do</a:t>
            </a:r>
          </a:p>
          <a:p>
            <a:pPr marL="459306" indent="-76198" algn="just">
              <a:spcBef>
                <a:spcPts val="0"/>
              </a:spcBef>
              <a:buFont typeface="Calibri" panose="020F0502020204030204" pitchFamily="34" charset="0"/>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khai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9306" indent="-76198" algn="just">
              <a:spcBef>
                <a:spcPts val="0"/>
              </a:spcBef>
              <a:buFont typeface="Calibri" panose="020F050202020403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Minh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9306" indent="-76198" algn="just">
              <a:spcBef>
                <a:spcPts val="0"/>
              </a:spcBef>
              <a:buFont typeface="Calibri" panose="020F0502020204030204" pitchFamily="34" charset="0"/>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bằng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9306" indent="-76198" algn="just">
              <a:spcBef>
                <a:spcPts val="0"/>
              </a:spcBef>
              <a:buFont typeface="Calibri" panose="020F0502020204030204" pitchFamily="34" charset="0"/>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Hài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hòa</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p:txBody>
      </p:sp>
      <p:pic>
        <p:nvPicPr>
          <p:cNvPr id="10" name="Picture 2" descr="EVFTA: Cam kết về TBT, SPS">
            <a:extLst>
              <a:ext uri="{FF2B5EF4-FFF2-40B4-BE49-F238E27FC236}">
                <a16:creationId xmlns:a16="http://schemas.microsoft.com/office/drawing/2014/main" id="{429C70A4-511B-D4A2-A550-031BDED1F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856" y="661758"/>
            <a:ext cx="54864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2441BAE-98F7-548C-A9C9-CA96D7B232D1}"/>
              </a:ext>
            </a:extLst>
          </p:cNvPr>
          <p:cNvSpPr txBox="1">
            <a:spLocks/>
          </p:cNvSpPr>
          <p:nvPr/>
        </p:nvSpPr>
        <p:spPr>
          <a:xfrm>
            <a:off x="501915" y="1194782"/>
            <a:ext cx="6709323" cy="50857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12C8EE8E-42B2-E229-E18D-B8963D35EEDB}"/>
              </a:ext>
            </a:extLst>
          </p:cNvPr>
          <p:cNvSpPr>
            <a:spLocks noGrp="1"/>
          </p:cNvSpPr>
          <p:nvPr>
            <p:ph idx="1"/>
          </p:nvPr>
        </p:nvSpPr>
        <p:spPr/>
        <p:txBody>
          <a:bodyPr/>
          <a:lstStyle/>
          <a:p>
            <a:endParaRPr lang="en-US"/>
          </a:p>
        </p:txBody>
      </p:sp>
      <p:sp>
        <p:nvSpPr>
          <p:cNvPr id="6" name="Content Placeholder 2">
            <a:extLst>
              <a:ext uri="{FF2B5EF4-FFF2-40B4-BE49-F238E27FC236}">
                <a16:creationId xmlns:a16="http://schemas.microsoft.com/office/drawing/2014/main" id="{3016DC36-4FA1-A2E1-8084-7E53B5C7D797}"/>
              </a:ext>
            </a:extLst>
          </p:cNvPr>
          <p:cNvSpPr txBox="1">
            <a:spLocks/>
          </p:cNvSpPr>
          <p:nvPr/>
        </p:nvSpPr>
        <p:spPr>
          <a:xfrm>
            <a:off x="501915" y="577485"/>
            <a:ext cx="6973955" cy="6558183"/>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solidFill>
                  <a:srgbClr val="0000FF"/>
                </a:solidFill>
                <a:latin typeface="Times New Roman" panose="02020603050405020304" pitchFamily="18" charset="0"/>
                <a:cs typeface="Times New Roman" panose="02020603050405020304" pitchFamily="18" charset="0"/>
              </a:rPr>
              <a:t>Quyền</a:t>
            </a:r>
          </a:p>
          <a:p>
            <a:pPr marL="0" indent="0">
              <a:buNone/>
            </a:pPr>
            <a:r>
              <a:rPr lang="vi-VN" sz="2400">
                <a:latin typeface="Times New Roman" panose="02020603050405020304" pitchFamily="18" charset="0"/>
                <a:cs typeface="Times New Roman" panose="02020603050405020304" pitchFamily="18" charset="0"/>
              </a:rPr>
              <a:t>Các Thành viên có quyền sử dụng các biện pháp vệ sinh an toàn thực phẩm và kiểm dịch động thực vật</a:t>
            </a:r>
            <a:r>
              <a:rPr lang="en-US" sz="2400">
                <a:latin typeface="Times New Roman" panose="02020603050405020304" pitchFamily="18" charset="0"/>
                <a:cs typeface="Times New Roman" panose="02020603050405020304" pitchFamily="18" charset="0"/>
              </a:rPr>
              <a:t> ở mức</a:t>
            </a:r>
            <a:r>
              <a:rPr lang="vi-VN" sz="2400">
                <a:latin typeface="Times New Roman" panose="02020603050405020304" pitchFamily="18" charset="0"/>
                <a:cs typeface="Times New Roman" panose="02020603050405020304" pitchFamily="18" charset="0"/>
              </a:rPr>
              <a:t> cần thiết để bảo vệ cuộc sống và sức khoẻ của con người, động vật và thực vật</a:t>
            </a:r>
            <a:endParaRPr lang="en-US" sz="2400">
              <a:latin typeface="Times New Roman" panose="02020603050405020304" pitchFamily="18" charset="0"/>
              <a:cs typeface="Times New Roman" panose="02020603050405020304" pitchFamily="18" charset="0"/>
            </a:endParaRPr>
          </a:p>
          <a:p>
            <a:r>
              <a:rPr lang="en-US" sz="2400" b="1">
                <a:solidFill>
                  <a:srgbClr val="0000FF"/>
                </a:solidFill>
                <a:latin typeface="Times New Roman" panose="02020603050405020304" pitchFamily="18" charset="0"/>
                <a:cs typeface="Times New Roman" panose="02020603050405020304" pitchFamily="18" charset="0"/>
              </a:rPr>
              <a:t>Nguyên tắc</a:t>
            </a:r>
            <a:r>
              <a:rPr lang="vi-VN" sz="2400">
                <a:solidFill>
                  <a:srgbClr val="0000FF"/>
                </a:solidFill>
                <a:latin typeface="Times New Roman" panose="02020603050405020304" pitchFamily="18" charset="0"/>
                <a:cs typeface="Times New Roman" panose="02020603050405020304" pitchFamily="18" charset="0"/>
              </a:rPr>
              <a:t> </a:t>
            </a:r>
            <a:endParaRPr lang="en-US" sz="2400">
              <a:solidFill>
                <a:srgbClr val="0000FF"/>
              </a:solidFill>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rPr>
              <a:t>Các </a:t>
            </a:r>
            <a:r>
              <a:rPr lang="vi-VN" sz="2400">
                <a:latin typeface="Times New Roman" panose="02020603050405020304" pitchFamily="18" charset="0"/>
                <a:cs typeface="Times New Roman" panose="02020603050405020304" pitchFamily="18" charset="0"/>
              </a:rPr>
              <a:t>biện pháp </a:t>
            </a:r>
            <a:r>
              <a:rPr lang="en-US" sz="2400">
                <a:latin typeface="Times New Roman" panose="02020603050405020304" pitchFamily="18" charset="0"/>
                <a:cs typeface="Times New Roman" panose="02020603050405020304" pitchFamily="18" charset="0"/>
              </a:rPr>
              <a:t>về SPS</a:t>
            </a:r>
            <a:r>
              <a:rPr lang="vi-VN" sz="2400">
                <a:latin typeface="Times New Roman" panose="02020603050405020304" pitchFamily="18" charset="0"/>
                <a:cs typeface="Times New Roman" panose="02020603050405020304" pitchFamily="18" charset="0"/>
              </a:rPr>
              <a:t> nào cũng chỉ được áp dụng ở mức độ cần thiết để bảo vệ cuộc sống và sức khoẻ của con người, động vật và thực vật và dựa trên các nguyên tắc khoa học và không được duy trì thiếu căn cứ khoa học xác đán</a:t>
            </a:r>
            <a:r>
              <a:rPr lang="en-US" sz="2400">
                <a:latin typeface="Times New Roman" panose="02020603050405020304" pitchFamily="18" charset="0"/>
                <a:cs typeface="Times New Roman" panose="02020603050405020304" pitchFamily="18" charset="0"/>
              </a:rPr>
              <a:t>g</a:t>
            </a:r>
          </a:p>
          <a:p>
            <a:r>
              <a:rPr lang="en-US" sz="2400" b="1">
                <a:solidFill>
                  <a:srgbClr val="0000FF"/>
                </a:solidFill>
                <a:latin typeface="Times New Roman" panose="02020603050405020304" pitchFamily="18" charset="0"/>
                <a:cs typeface="Times New Roman" panose="02020603050405020304" pitchFamily="18" charset="0"/>
              </a:rPr>
              <a:t>Nghĩa vụ</a:t>
            </a:r>
          </a:p>
          <a:p>
            <a:pPr marL="0" indent="0">
              <a:buNone/>
            </a:pPr>
            <a:r>
              <a:rPr lang="en-US" sz="2400">
                <a:latin typeface="Times New Roman" panose="02020603050405020304" pitchFamily="18" charset="0"/>
                <a:cs typeface="Times New Roman" panose="02020603050405020304" pitchFamily="18" charset="0"/>
              </a:rPr>
              <a:t>Các Thành viên sẽ thông báo những thay đổi trong các biện pháp vệ sinh an toàn thực phẩm và kiểm dịch động thực vật và cung cấp thông tin về các biện pháp vệ sinh an toàn thực phẩm và kiểm dịch động thực vật của mình</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4B3BF51-236B-7F73-C8FA-423093855071}"/>
              </a:ext>
            </a:extLst>
          </p:cNvPr>
          <p:cNvPicPr>
            <a:picLocks noChangeAspect="1"/>
          </p:cNvPicPr>
          <p:nvPr/>
        </p:nvPicPr>
        <p:blipFill>
          <a:blip r:embed="rId2"/>
          <a:stretch>
            <a:fillRect/>
          </a:stretch>
        </p:blipFill>
        <p:spPr>
          <a:xfrm>
            <a:off x="7475870" y="977270"/>
            <a:ext cx="4519092" cy="2879305"/>
          </a:xfrm>
          <a:prstGeom prst="rect">
            <a:avLst/>
          </a:prstGeom>
        </p:spPr>
      </p:pic>
    </p:spTree>
    <p:extLst>
      <p:ext uri="{BB962C8B-B14F-4D97-AF65-F5344CB8AC3E}">
        <p14:creationId xmlns:p14="http://schemas.microsoft.com/office/powerpoint/2010/main" val="428311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2441BAE-98F7-548C-A9C9-CA96D7B232D1}"/>
              </a:ext>
            </a:extLst>
          </p:cNvPr>
          <p:cNvSpPr txBox="1">
            <a:spLocks/>
          </p:cNvSpPr>
          <p:nvPr/>
        </p:nvSpPr>
        <p:spPr>
          <a:xfrm>
            <a:off x="501915" y="1194782"/>
            <a:ext cx="6709323" cy="508573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12C8EE8E-42B2-E229-E18D-B8963D35EEDB}"/>
              </a:ext>
            </a:extLst>
          </p:cNvPr>
          <p:cNvSpPr>
            <a:spLocks noGrp="1"/>
          </p:cNvSpPr>
          <p:nvPr>
            <p:ph idx="1"/>
          </p:nvPr>
        </p:nvSpPr>
        <p:spPr/>
        <p:txBody>
          <a:bodyPr/>
          <a:lstStyle/>
          <a:p>
            <a:endParaRPr lang="en-US"/>
          </a:p>
        </p:txBody>
      </p:sp>
      <p:sp>
        <p:nvSpPr>
          <p:cNvPr id="2" name="Content Placeholder 2">
            <a:extLst>
              <a:ext uri="{FF2B5EF4-FFF2-40B4-BE49-F238E27FC236}">
                <a16:creationId xmlns:a16="http://schemas.microsoft.com/office/drawing/2014/main" id="{A113D8CA-5D5C-FEC6-7D9D-1E2204B37E4C}"/>
              </a:ext>
            </a:extLst>
          </p:cNvPr>
          <p:cNvSpPr txBox="1">
            <a:spLocks/>
          </p:cNvSpPr>
          <p:nvPr/>
        </p:nvSpPr>
        <p:spPr>
          <a:xfrm>
            <a:off x="501916" y="706367"/>
            <a:ext cx="11912665" cy="5174364"/>
          </a:xfrm>
          <a:prstGeom prst="rect">
            <a:avLst/>
          </a:prstGeom>
        </p:spPr>
        <p:txBody>
          <a:bodyPr vert="horz" lIns="121920" tIns="60960" rIns="121920" bIns="6096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189" indent="-457189" defTabSz="609585">
              <a:spcBef>
                <a:spcPts val="1333"/>
              </a:spcBef>
              <a:buClr>
                <a:srgbClr val="5FCBEF"/>
              </a:buClr>
              <a:defRPr/>
            </a:pPr>
            <a:r>
              <a:rPr lang="en-US" altLang="en-US" sz="2400" b="1">
                <a:solidFill>
                  <a:srgbClr val="0000FF"/>
                </a:solidFill>
                <a:latin typeface="Times New Roman" panose="02020603050405020304" pitchFamily="18" charset="0"/>
                <a:cs typeface="Times New Roman" panose="02020603050405020304" pitchFamily="18" charset="0"/>
              </a:rPr>
              <a:t>Mục tiêu của Hiệp định SPS</a:t>
            </a:r>
            <a:r>
              <a:rPr lang="en-US" altLang="en-US" sz="2400" b="1">
                <a:solidFill>
                  <a:srgbClr val="0000FF"/>
                </a:solidFill>
                <a:latin typeface=".VnTime" pitchFamily="34" charset="0"/>
              </a:rPr>
              <a:t>? </a:t>
            </a:r>
          </a:p>
          <a:p>
            <a:pPr marL="457189" indent="-457189" defTabSz="609585">
              <a:spcBef>
                <a:spcPts val="1333"/>
              </a:spcBef>
              <a:buClr>
                <a:srgbClr val="5FCBEF"/>
              </a:buClr>
              <a:defRPr/>
            </a:pPr>
            <a:endParaRPr lang="en-US" sz="2400" dirty="0">
              <a:solidFill>
                <a:sysClr val="windowText" lastClr="000000">
                  <a:lumMod val="75000"/>
                  <a:lumOff val="25000"/>
                </a:sysClr>
              </a:solidFill>
              <a:latin typeface="Trebuchet MS"/>
            </a:endParaRPr>
          </a:p>
        </p:txBody>
      </p:sp>
      <p:sp>
        <p:nvSpPr>
          <p:cNvPr id="3" name="Text Box 4">
            <a:extLst>
              <a:ext uri="{FF2B5EF4-FFF2-40B4-BE49-F238E27FC236}">
                <a16:creationId xmlns:a16="http://schemas.microsoft.com/office/drawing/2014/main" id="{F88F93E3-9BB5-9D3B-3729-742B79FF5371}"/>
              </a:ext>
            </a:extLst>
          </p:cNvPr>
          <p:cNvSpPr txBox="1">
            <a:spLocks noChangeArrowheads="1"/>
          </p:cNvSpPr>
          <p:nvPr/>
        </p:nvSpPr>
        <p:spPr bwMode="gray">
          <a:xfrm>
            <a:off x="789913" y="5122546"/>
            <a:ext cx="11711556" cy="461665"/>
          </a:xfrm>
          <a:prstGeom prst="rect">
            <a:avLst/>
          </a:prstGeom>
          <a:noFill/>
          <a:ln>
            <a:noFill/>
          </a:ln>
          <a:effectLst>
            <a:prstShdw prst="shdw17" dist="17961" dir="2700000">
              <a:srgbClr val="EBEBEB"/>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a:buNone/>
              <a:defRPr/>
            </a:pPr>
            <a:r>
              <a:rPr lang="en-US" altLang="en-US" sz="2400" kern="0" dirty="0">
                <a:solidFill>
                  <a:srgbClr val="FF0000"/>
                </a:solidFill>
                <a:latin typeface="Times New Roman" panose="02020603050405020304" pitchFamily="18" charset="0"/>
                <a:cs typeface="Times New Roman" panose="02020603050405020304" pitchFamily="18" charset="0"/>
              </a:rPr>
              <a:t>Khung </a:t>
            </a:r>
            <a:r>
              <a:rPr lang="en-US" altLang="en-US" sz="2400" kern="0" dirty="0" err="1">
                <a:solidFill>
                  <a:srgbClr val="FF0000"/>
                </a:solidFill>
                <a:latin typeface="Times New Roman" panose="02020603050405020304" pitchFamily="18" charset="0"/>
                <a:cs typeface="Times New Roman" panose="02020603050405020304" pitchFamily="18" charset="0"/>
              </a:rPr>
              <a:t>nguyên</a:t>
            </a:r>
            <a:r>
              <a:rPr lang="en-US" altLang="en-US" sz="2400" kern="0" dirty="0">
                <a:solidFill>
                  <a:srgbClr val="FF0000"/>
                </a:solidFill>
                <a:latin typeface="Times New Roman" panose="02020603050405020304" pitchFamily="18" charset="0"/>
                <a:cs typeface="Times New Roman" panose="02020603050405020304" pitchFamily="18" charset="0"/>
              </a:rPr>
              <a:t> </a:t>
            </a:r>
            <a:r>
              <a:rPr lang="en-US" altLang="en-US" sz="2400" kern="0" dirty="0" err="1">
                <a:solidFill>
                  <a:srgbClr val="FF0000"/>
                </a:solidFill>
                <a:latin typeface="Times New Roman" panose="02020603050405020304" pitchFamily="18" charset="0"/>
                <a:cs typeface="Times New Roman" panose="02020603050405020304" pitchFamily="18" charset="0"/>
              </a:rPr>
              <a:t>tắc</a:t>
            </a:r>
            <a:r>
              <a:rPr lang="en-US" altLang="en-US" sz="2400" kern="0" dirty="0">
                <a:solidFill>
                  <a:srgbClr val="FF0000"/>
                </a:solidFill>
                <a:latin typeface="Times New Roman" panose="02020603050405020304" pitchFamily="18" charset="0"/>
                <a:cs typeface="Times New Roman" panose="02020603050405020304" pitchFamily="18" charset="0"/>
              </a:rPr>
              <a:t> </a:t>
            </a:r>
            <a:r>
              <a:rPr lang="en-US" altLang="en-US" sz="2400" kern="0" dirty="0" err="1">
                <a:solidFill>
                  <a:srgbClr val="FF0000"/>
                </a:solidFill>
                <a:latin typeface="Times New Roman" panose="02020603050405020304" pitchFamily="18" charset="0"/>
                <a:cs typeface="Times New Roman" panose="02020603050405020304" pitchFamily="18" charset="0"/>
              </a:rPr>
              <a:t>để</a:t>
            </a:r>
            <a:r>
              <a:rPr lang="en-US" altLang="en-US" sz="2400" kern="0" dirty="0">
                <a:solidFill>
                  <a:srgbClr val="FF0000"/>
                </a:solidFill>
                <a:latin typeface="Times New Roman" panose="02020603050405020304" pitchFamily="18" charset="0"/>
                <a:cs typeface="Times New Roman" panose="02020603050405020304" pitchFamily="18" charset="0"/>
              </a:rPr>
              <a:t> </a:t>
            </a:r>
            <a:r>
              <a:rPr lang="en-US" altLang="en-US" sz="2400" kern="0" dirty="0" err="1">
                <a:solidFill>
                  <a:srgbClr val="FF0000"/>
                </a:solidFill>
                <a:latin typeface="Times New Roman" panose="02020603050405020304" pitchFamily="18" charset="0"/>
                <a:cs typeface="Times New Roman" panose="02020603050405020304" pitchFamily="18" charset="0"/>
              </a:rPr>
              <a:t>các</a:t>
            </a:r>
            <a:r>
              <a:rPr lang="en-US" altLang="en-US" sz="2400" kern="0" dirty="0">
                <a:solidFill>
                  <a:srgbClr val="FF0000"/>
                </a:solidFill>
                <a:latin typeface="Times New Roman" panose="02020603050405020304" pitchFamily="18" charset="0"/>
                <a:cs typeface="Times New Roman" panose="02020603050405020304" pitchFamily="18" charset="0"/>
              </a:rPr>
              <a:t> </a:t>
            </a:r>
            <a:r>
              <a:rPr lang="en-US" altLang="en-US" sz="2400" kern="0" dirty="0" err="1">
                <a:solidFill>
                  <a:srgbClr val="FF0000"/>
                </a:solidFill>
                <a:latin typeface="Times New Roman" panose="02020603050405020304" pitchFamily="18" charset="0"/>
                <a:cs typeface="Times New Roman" panose="02020603050405020304" pitchFamily="18" charset="0"/>
              </a:rPr>
              <a:t>thành</a:t>
            </a:r>
            <a:r>
              <a:rPr lang="en-US" altLang="en-US" sz="2400" kern="0" dirty="0">
                <a:solidFill>
                  <a:srgbClr val="FF0000"/>
                </a:solidFill>
                <a:latin typeface="Times New Roman" panose="02020603050405020304" pitchFamily="18" charset="0"/>
                <a:cs typeface="Times New Roman" panose="02020603050405020304" pitchFamily="18" charset="0"/>
              </a:rPr>
              <a:t> </a:t>
            </a:r>
            <a:r>
              <a:rPr lang="en-US" altLang="en-US" sz="2400" kern="0" dirty="0" err="1">
                <a:solidFill>
                  <a:srgbClr val="FF0000"/>
                </a:solidFill>
                <a:latin typeface="Times New Roman" panose="02020603050405020304" pitchFamily="18" charset="0"/>
                <a:cs typeface="Times New Roman" panose="02020603050405020304" pitchFamily="18" charset="0"/>
              </a:rPr>
              <a:t>viên</a:t>
            </a:r>
            <a:r>
              <a:rPr lang="en-US" altLang="en-US" sz="2400" kern="0" dirty="0">
                <a:solidFill>
                  <a:srgbClr val="FF0000"/>
                </a:solidFill>
                <a:latin typeface="Times New Roman" panose="02020603050405020304" pitchFamily="18" charset="0"/>
                <a:cs typeface="Times New Roman" panose="02020603050405020304" pitchFamily="18" charset="0"/>
              </a:rPr>
              <a:t> </a:t>
            </a:r>
            <a:r>
              <a:rPr lang="en-US" altLang="en-US" sz="2400" kern="0" dirty="0" err="1">
                <a:solidFill>
                  <a:srgbClr val="FF0000"/>
                </a:solidFill>
                <a:latin typeface="Times New Roman" panose="02020603050405020304" pitchFamily="18" charset="0"/>
                <a:cs typeface="Times New Roman" panose="02020603050405020304" pitchFamily="18" charset="0"/>
              </a:rPr>
              <a:t>xây</a:t>
            </a:r>
            <a:r>
              <a:rPr lang="en-US" altLang="en-US" sz="2400" kern="0" dirty="0">
                <a:solidFill>
                  <a:srgbClr val="FF0000"/>
                </a:solidFill>
                <a:latin typeface="Times New Roman" panose="02020603050405020304" pitchFamily="18" charset="0"/>
                <a:cs typeface="Times New Roman" panose="02020603050405020304" pitchFamily="18" charset="0"/>
              </a:rPr>
              <a:t> </a:t>
            </a:r>
            <a:r>
              <a:rPr lang="en-US" altLang="en-US" sz="2400" kern="0" dirty="0" err="1">
                <a:solidFill>
                  <a:srgbClr val="FF0000"/>
                </a:solidFill>
                <a:latin typeface="Times New Roman" panose="02020603050405020304" pitchFamily="18" charset="0"/>
                <a:cs typeface="Times New Roman" panose="02020603050405020304" pitchFamily="18" charset="0"/>
              </a:rPr>
              <a:t>dựng</a:t>
            </a:r>
            <a:r>
              <a:rPr lang="en-US" altLang="en-US" sz="2400" kern="0" dirty="0">
                <a:solidFill>
                  <a:srgbClr val="FF0000"/>
                </a:solidFill>
                <a:latin typeface="Times New Roman" panose="02020603050405020304" pitchFamily="18" charset="0"/>
                <a:cs typeface="Times New Roman" panose="02020603050405020304" pitchFamily="18" charset="0"/>
              </a:rPr>
              <a:t> </a:t>
            </a:r>
            <a:r>
              <a:rPr lang="en-US" altLang="en-US" sz="2400" kern="0" dirty="0" err="1">
                <a:solidFill>
                  <a:srgbClr val="FF0000"/>
                </a:solidFill>
                <a:latin typeface="Times New Roman" panose="02020603050405020304" pitchFamily="18" charset="0"/>
                <a:cs typeface="Times New Roman" panose="02020603050405020304" pitchFamily="18" charset="0"/>
              </a:rPr>
              <a:t>các</a:t>
            </a:r>
            <a:r>
              <a:rPr lang="en-US" altLang="en-US" sz="2400" kern="0" dirty="0">
                <a:solidFill>
                  <a:srgbClr val="FF0000"/>
                </a:solidFill>
                <a:latin typeface="Times New Roman" panose="02020603050405020304" pitchFamily="18" charset="0"/>
                <a:cs typeface="Times New Roman" panose="02020603050405020304" pitchFamily="18" charset="0"/>
              </a:rPr>
              <a:t> </a:t>
            </a:r>
            <a:r>
              <a:rPr lang="en-US" altLang="en-US" sz="2400" kern="0" dirty="0" err="1">
                <a:solidFill>
                  <a:srgbClr val="FF0000"/>
                </a:solidFill>
                <a:latin typeface="Times New Roman" panose="02020603050405020304" pitchFamily="18" charset="0"/>
                <a:cs typeface="Times New Roman" panose="02020603050405020304" pitchFamily="18" charset="0"/>
              </a:rPr>
              <a:t>biện</a:t>
            </a:r>
            <a:r>
              <a:rPr lang="en-US" altLang="en-US" sz="2400" kern="0" dirty="0">
                <a:solidFill>
                  <a:srgbClr val="FF0000"/>
                </a:solidFill>
                <a:latin typeface="Times New Roman" panose="02020603050405020304" pitchFamily="18" charset="0"/>
                <a:cs typeface="Times New Roman" panose="02020603050405020304" pitchFamily="18" charset="0"/>
              </a:rPr>
              <a:t> </a:t>
            </a:r>
            <a:r>
              <a:rPr lang="en-US" altLang="en-US" sz="2400" kern="0" dirty="0" err="1">
                <a:solidFill>
                  <a:srgbClr val="FF0000"/>
                </a:solidFill>
                <a:latin typeface="Times New Roman" panose="02020603050405020304" pitchFamily="18" charset="0"/>
                <a:cs typeface="Times New Roman" panose="02020603050405020304" pitchFamily="18" charset="0"/>
              </a:rPr>
              <a:t>pháp</a:t>
            </a:r>
            <a:r>
              <a:rPr lang="en-US" altLang="en-US" sz="2400" kern="0" dirty="0">
                <a:solidFill>
                  <a:srgbClr val="FF0000"/>
                </a:solidFill>
                <a:latin typeface="Times New Roman" panose="02020603050405020304" pitchFamily="18" charset="0"/>
                <a:cs typeface="Times New Roman" panose="02020603050405020304" pitchFamily="18" charset="0"/>
              </a:rPr>
              <a:t> SPS</a:t>
            </a:r>
            <a:endParaRPr lang="en-US" sz="2400" kern="0" dirty="0">
              <a:solidFill>
                <a:srgbClr val="FF0000"/>
              </a:solidFill>
            </a:endParaRPr>
          </a:p>
        </p:txBody>
      </p:sp>
      <p:pic>
        <p:nvPicPr>
          <p:cNvPr id="5" name="Picture 7" descr="MCj04136540000[1]">
            <a:extLst>
              <a:ext uri="{FF2B5EF4-FFF2-40B4-BE49-F238E27FC236}">
                <a16:creationId xmlns:a16="http://schemas.microsoft.com/office/drawing/2014/main" id="{B03AAFC8-FFF4-4AD0-0772-75226639B5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5317" y="1414851"/>
            <a:ext cx="3272139" cy="31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041A08C1-34F7-75C9-324F-0612B2F54A3F}"/>
              </a:ext>
            </a:extLst>
          </p:cNvPr>
          <p:cNvSpPr txBox="1">
            <a:spLocks noChangeArrowheads="1"/>
          </p:cNvSpPr>
          <p:nvPr/>
        </p:nvSpPr>
        <p:spPr bwMode="auto">
          <a:xfrm>
            <a:off x="487595" y="1864696"/>
            <a:ext cx="317288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09585" eaLnBrk="1" hangingPunct="1">
              <a:defRPr/>
            </a:pPr>
            <a:r>
              <a:rPr lang="en-US" altLang="en-US" sz="2400" b="1" dirty="0" err="1">
                <a:solidFill>
                  <a:prstClr val="black"/>
                </a:solidFill>
                <a:latin typeface="Times New Roman" panose="02020603050405020304" pitchFamily="18" charset="0"/>
                <a:cs typeface="Times New Roman" panose="02020603050405020304" pitchFamily="18" charset="0"/>
              </a:rPr>
              <a:t>Quyền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bảo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vệ</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sức</a:t>
            </a:r>
            <a:r>
              <a:rPr lang="en-US" altLang="en-US" sz="2400" b="1" dirty="0">
                <a:solidFill>
                  <a:prstClr val="black"/>
                </a:solidFill>
                <a:latin typeface="Times New Roman" panose="02020603050405020304" pitchFamily="18" charset="0"/>
                <a:cs typeface="Times New Roman" panose="02020603050405020304" pitchFamily="18" charset="0"/>
              </a:rPr>
              <a:t> </a:t>
            </a:r>
          </a:p>
          <a:p>
            <a:pPr defTabSz="609585" eaLnBrk="1" hangingPunct="1">
              <a:defRPr/>
            </a:pPr>
            <a:r>
              <a:rPr lang="en-US" altLang="en-US" sz="2400" b="1" dirty="0" err="1">
                <a:solidFill>
                  <a:prstClr val="black"/>
                </a:solidFill>
                <a:latin typeface="Times New Roman" panose="02020603050405020304" pitchFamily="18" charset="0"/>
                <a:cs typeface="Times New Roman" panose="02020603050405020304" pitchFamily="18" charset="0"/>
              </a:rPr>
              <a:t>khỏe</a:t>
            </a:r>
            <a:r>
              <a:rPr lang="en-US" altLang="en-US" sz="2400" b="1" dirty="0">
                <a:solidFill>
                  <a:prstClr val="black"/>
                </a:solidFill>
                <a:latin typeface="Times New Roman" panose="02020603050405020304" pitchFamily="18" charset="0"/>
                <a:cs typeface="Times New Roman" panose="02020603050405020304" pitchFamily="18" charset="0"/>
              </a:rPr>
              <a:t> con </a:t>
            </a:r>
            <a:r>
              <a:rPr lang="en-US" altLang="en-US" sz="2400" b="1" dirty="0" err="1">
                <a:solidFill>
                  <a:prstClr val="black"/>
                </a:solidFill>
                <a:latin typeface="Times New Roman" panose="02020603050405020304" pitchFamily="18" charset="0"/>
                <a:cs typeface="Times New Roman" panose="02020603050405020304" pitchFamily="18" charset="0"/>
              </a:rPr>
              <a:t>người</a:t>
            </a:r>
            <a:r>
              <a:rPr lang="en-US" altLang="en-US" sz="2400" b="1" dirty="0">
                <a:solidFill>
                  <a:prstClr val="black"/>
                </a:solidFill>
                <a:latin typeface="Times New Roman" panose="02020603050405020304" pitchFamily="18" charset="0"/>
                <a:cs typeface="Times New Roman" panose="02020603050405020304" pitchFamily="18" charset="0"/>
              </a:rPr>
              <a:t>, </a:t>
            </a:r>
          </a:p>
          <a:p>
            <a:pPr defTabSz="609585" eaLnBrk="1" hangingPunct="1">
              <a:defRPr/>
            </a:pPr>
            <a:r>
              <a:rPr lang="en-US" altLang="en-US" sz="2400" b="1" dirty="0" err="1">
                <a:solidFill>
                  <a:prstClr val="black"/>
                </a:solidFill>
                <a:latin typeface="Times New Roman" panose="02020603050405020304" pitchFamily="18" charset="0"/>
                <a:cs typeface="Times New Roman" panose="02020603050405020304" pitchFamily="18" charset="0"/>
              </a:rPr>
              <a:t>động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vật</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và</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thực</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vật</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của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mỗi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quốc</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gia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thành</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viên</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10" name="Text Box 9">
            <a:extLst>
              <a:ext uri="{FF2B5EF4-FFF2-40B4-BE49-F238E27FC236}">
                <a16:creationId xmlns:a16="http://schemas.microsoft.com/office/drawing/2014/main" id="{B522DA9E-CF49-C5AA-6E3E-4FAD698B7BB5}"/>
              </a:ext>
            </a:extLst>
          </p:cNvPr>
          <p:cNvSpPr txBox="1">
            <a:spLocks noChangeArrowheads="1"/>
          </p:cNvSpPr>
          <p:nvPr/>
        </p:nvSpPr>
        <p:spPr bwMode="auto">
          <a:xfrm>
            <a:off x="7860422" y="1870884"/>
            <a:ext cx="31213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09585" eaLnBrk="1" hangingPunct="1">
              <a:defRPr/>
            </a:pPr>
            <a:r>
              <a:rPr lang="en-US" altLang="en-US" sz="2400" b="1" dirty="0" err="1">
                <a:solidFill>
                  <a:prstClr val="black"/>
                </a:solidFill>
                <a:latin typeface="Times New Roman" panose="02020603050405020304" pitchFamily="18" charset="0"/>
                <a:cs typeface="Times New Roman" panose="02020603050405020304" pitchFamily="18" charset="0"/>
              </a:rPr>
              <a:t>Tránh</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tạo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ra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các</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rào</a:t>
            </a:r>
            <a:r>
              <a:rPr lang="en-US" altLang="en-US" sz="2400" b="1" dirty="0">
                <a:solidFill>
                  <a:prstClr val="black"/>
                </a:solidFill>
                <a:latin typeface="Times New Roman" panose="02020603050405020304" pitchFamily="18" charset="0"/>
                <a:cs typeface="Times New Roman" panose="02020603050405020304" pitchFamily="18" charset="0"/>
              </a:rPr>
              <a:t> </a:t>
            </a:r>
          </a:p>
          <a:p>
            <a:pPr defTabSz="609585" eaLnBrk="1" hangingPunct="1">
              <a:defRPr/>
            </a:pPr>
            <a:r>
              <a:rPr lang="en-US" altLang="en-US" sz="2400" b="1" dirty="0" err="1">
                <a:solidFill>
                  <a:prstClr val="black"/>
                </a:solidFill>
                <a:latin typeface="Times New Roman" panose="02020603050405020304" pitchFamily="18" charset="0"/>
                <a:cs typeface="Times New Roman" panose="02020603050405020304" pitchFamily="18" charset="0"/>
              </a:rPr>
              <a:t>cản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trong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thương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mại</a:t>
            </a:r>
            <a:r>
              <a:rPr lang="en-US" altLang="en-US" sz="2400" b="1" dirty="0">
                <a:solidFill>
                  <a:prstClr val="black"/>
                </a:solidFill>
                <a:latin typeface="Times New Roman" panose="02020603050405020304" pitchFamily="18" charset="0"/>
                <a:cs typeface="Times New Roman" panose="02020603050405020304" pitchFamily="18" charset="0"/>
              </a:rPr>
              <a:t> </a:t>
            </a:r>
          </a:p>
          <a:p>
            <a:pPr defTabSz="609585" eaLnBrk="1" hangingPunct="1">
              <a:defRPr/>
            </a:pPr>
            <a:r>
              <a:rPr lang="en-US" altLang="en-US" sz="2400" b="1" dirty="0" err="1">
                <a:solidFill>
                  <a:prstClr val="black"/>
                </a:solidFill>
                <a:latin typeface="Times New Roman" panose="02020603050405020304" pitchFamily="18" charset="0"/>
                <a:cs typeface="Times New Roman" panose="02020603050405020304" pitchFamily="18" charset="0"/>
              </a:rPr>
              <a:t>giữa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các</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quốc</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gia</a:t>
            </a:r>
            <a:r>
              <a:rPr lang="en-US" altLang="en-US" sz="2400" b="1" dirty="0">
                <a:solidFill>
                  <a:prstClr val="black"/>
                </a:solidFill>
                <a:latin typeface="Times New Roman" panose="02020603050405020304" pitchFamily="18" charset="0"/>
                <a:cs typeface="Times New Roman" panose="02020603050405020304" pitchFamily="18" charset="0"/>
              </a:rPr>
              <a:t> </a:t>
            </a:r>
          </a:p>
          <a:p>
            <a:pPr defTabSz="609585" eaLnBrk="1" hangingPunct="1">
              <a:defRPr/>
            </a:pPr>
            <a:r>
              <a:rPr lang="en-US" altLang="en-US" sz="2400" b="1" dirty="0" err="1">
                <a:solidFill>
                  <a:prstClr val="black"/>
                </a:solidFill>
                <a:latin typeface="Times New Roman" panose="02020603050405020304" pitchFamily="18" charset="0"/>
                <a:cs typeface="Times New Roman" panose="02020603050405020304" pitchFamily="18" charset="0"/>
              </a:rPr>
              <a:t>thành</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viên</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62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C393-2B5F-50C8-A1CD-110AE0292FE6}"/>
              </a:ext>
            </a:extLst>
          </p:cNvPr>
          <p:cNvSpPr>
            <a:spLocks noGrp="1"/>
          </p:cNvSpPr>
          <p:nvPr>
            <p:ph type="title"/>
          </p:nvPr>
        </p:nvSpPr>
        <p:spPr>
          <a:xfrm>
            <a:off x="528247" y="326307"/>
            <a:ext cx="8596668" cy="980661"/>
          </a:xfrm>
        </p:spPr>
        <p:txBody>
          <a:bodyPr>
            <a:normAutofit/>
          </a:bodyPr>
          <a:lstStyle/>
          <a:p>
            <a:r>
              <a:rPr lang="en-US" dirty="0">
                <a:latin typeface="Times New Roman" panose="02020603050405020304" pitchFamily="18" charset="0"/>
                <a:cs typeface="Times New Roman" panose="02020603050405020304" pitchFamily="18" charset="0"/>
              </a:rPr>
              <a:t>1. </a:t>
            </a:r>
          </a:p>
        </p:txBody>
      </p:sp>
      <p:pic>
        <p:nvPicPr>
          <p:cNvPr id="4" name="Picture 3">
            <a:extLst>
              <a:ext uri="{FF2B5EF4-FFF2-40B4-BE49-F238E27FC236}">
                <a16:creationId xmlns:a16="http://schemas.microsoft.com/office/drawing/2014/main" id="{92A3D95C-FB5F-1C8D-650D-BC967E05D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808" y="555211"/>
            <a:ext cx="4926496" cy="2873789"/>
          </a:xfrm>
          <a:prstGeom prst="rect">
            <a:avLst/>
          </a:prstGeom>
        </p:spPr>
      </p:pic>
      <p:pic>
        <p:nvPicPr>
          <p:cNvPr id="5" name="Picture 4">
            <a:extLst>
              <a:ext uri="{FF2B5EF4-FFF2-40B4-BE49-F238E27FC236}">
                <a16:creationId xmlns:a16="http://schemas.microsoft.com/office/drawing/2014/main" id="{A1046D5B-C365-7C2D-80F1-881DFACF2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47" y="555211"/>
            <a:ext cx="5107302" cy="2873789"/>
          </a:xfrm>
          <a:prstGeom prst="rect">
            <a:avLst/>
          </a:prstGeom>
        </p:spPr>
      </p:pic>
      <p:sp>
        <p:nvSpPr>
          <p:cNvPr id="7" name="Rectangle: Rounded Corners 6">
            <a:extLst>
              <a:ext uri="{FF2B5EF4-FFF2-40B4-BE49-F238E27FC236}">
                <a16:creationId xmlns:a16="http://schemas.microsoft.com/office/drawing/2014/main" id="{A1E5CD45-E359-D98A-4F15-5B883E73B2F7}"/>
              </a:ext>
            </a:extLst>
          </p:cNvPr>
          <p:cNvSpPr/>
          <p:nvPr/>
        </p:nvSpPr>
        <p:spPr>
          <a:xfrm>
            <a:off x="447261" y="3657903"/>
            <a:ext cx="5107302" cy="2990869"/>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Việt Nam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UAE – VN-UAE CEPA</a:t>
            </a:r>
          </a:p>
          <a:p>
            <a:pPr marL="285750" indent="-285750">
              <a:buFontTx/>
              <a:buChar char="-"/>
            </a:pPr>
            <a:r>
              <a:rPr lang="en-US" sz="2400" dirty="0" err="1">
                <a:latin typeface="Times New Roman" panose="02020603050405020304" pitchFamily="18" charset="0"/>
                <a:cs typeface="Times New Roman" panose="02020603050405020304" pitchFamily="18" charset="0"/>
              </a:rPr>
              <a:t>Ký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28/10/2024</a:t>
            </a:r>
          </a:p>
          <a:p>
            <a:pPr marL="285750" indent="-285750">
              <a:buFontTx/>
              <a:buChar char="-"/>
            </a:pP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Đông Nam Á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Ả </a:t>
            </a:r>
            <a:r>
              <a:rPr lang="en-US" sz="2400" dirty="0" err="1">
                <a:latin typeface="Times New Roman" panose="02020603050405020304" pitchFamily="18" charset="0"/>
                <a:cs typeface="Times New Roman" panose="02020603050405020304" pitchFamily="18" charset="0"/>
              </a:rPr>
              <a:t>rập</a:t>
            </a:r>
            <a:endParaRPr lang="en-US" sz="2400" dirty="0">
              <a:latin typeface="Times New Roman" panose="02020603050405020304" pitchFamily="18" charset="0"/>
              <a:cs typeface="Times New Roman" panose="02020603050405020304" pitchFamily="18" charset="0"/>
            </a:endParaRPr>
          </a:p>
          <a:p>
            <a:pPr marL="285750" indent="-285750">
              <a:buFontTx/>
              <a:buChar char="-"/>
            </a:pPr>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18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SPS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endParaRPr lang="en-US" sz="24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B67A9E3-B7EF-0F4B-8333-2B99832BC44F}"/>
              </a:ext>
            </a:extLst>
          </p:cNvPr>
          <p:cNvSpPr/>
          <p:nvPr/>
        </p:nvSpPr>
        <p:spPr>
          <a:xfrm>
            <a:off x="6363405" y="3657904"/>
            <a:ext cx="5107302" cy="2873788"/>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Việt Nam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Israel – VIFTA</a:t>
            </a:r>
          </a:p>
          <a:p>
            <a:pPr marL="285750" indent="-285750">
              <a:buFontTx/>
              <a:buChar char="-"/>
            </a:pPr>
            <a:r>
              <a:rPr lang="en-US" sz="2400" dirty="0" err="1">
                <a:latin typeface="Times New Roman" panose="02020603050405020304" pitchFamily="18" charset="0"/>
                <a:cs typeface="Times New Roman" panose="02020603050405020304" pitchFamily="18" charset="0"/>
              </a:rPr>
              <a:t>Ký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25/7/2023</a:t>
            </a:r>
          </a:p>
          <a:p>
            <a:pPr marL="285750" indent="-285750">
              <a:buFontTx/>
              <a:buChar char="-"/>
            </a:pP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17/11/2024</a:t>
            </a:r>
          </a:p>
          <a:p>
            <a:pPr marL="285750" indent="-285750">
              <a:buFontTx/>
              <a:buChar char="-"/>
            </a:pPr>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15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SPS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15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endParaRPr lang="en-US" sz="2400" dirty="0"/>
          </a:p>
        </p:txBody>
      </p:sp>
    </p:spTree>
    <p:extLst>
      <p:ext uri="{BB962C8B-B14F-4D97-AF65-F5344CB8AC3E}">
        <p14:creationId xmlns:p14="http://schemas.microsoft.com/office/powerpoint/2010/main" val="278326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p:cNvPicPr>
            <a:picLocks noChangeAspect="1"/>
          </p:cNvPicPr>
          <p:nvPr/>
        </p:nvPicPr>
        <p:blipFill>
          <a:blip r:embed="rId2"/>
          <a:stretch>
            <a:fillRect/>
          </a:stretch>
        </p:blipFill>
        <p:spPr>
          <a:xfrm rot="21600000">
            <a:off x="8308848" y="876298"/>
            <a:ext cx="2359152" cy="2130552"/>
          </a:xfrm>
          <a:prstGeom prst="rect">
            <a:avLst/>
          </a:prstGeom>
        </p:spPr>
      </p:pic>
      <p:pic>
        <p:nvPicPr>
          <p:cNvPr id="36" name="picture 36"/>
          <p:cNvPicPr>
            <a:picLocks noChangeAspect="1"/>
          </p:cNvPicPr>
          <p:nvPr/>
        </p:nvPicPr>
        <p:blipFill>
          <a:blip r:embed="rId3"/>
          <a:stretch>
            <a:fillRect/>
          </a:stretch>
        </p:blipFill>
        <p:spPr>
          <a:xfrm rot="21600000">
            <a:off x="1524004" y="857254"/>
            <a:ext cx="2353055" cy="1679447"/>
          </a:xfrm>
          <a:prstGeom prst="rect">
            <a:avLst/>
          </a:prstGeom>
        </p:spPr>
      </p:pic>
      <p:sp>
        <p:nvSpPr>
          <p:cNvPr id="2" name="TextBox 1"/>
          <p:cNvSpPr txBox="1"/>
          <p:nvPr/>
        </p:nvSpPr>
        <p:spPr>
          <a:xfrm>
            <a:off x="596349" y="876297"/>
            <a:ext cx="9363984" cy="6370975"/>
          </a:xfrm>
          <a:prstGeom prst="rect">
            <a:avLst/>
          </a:prstGeom>
          <a:noFill/>
        </p:spPr>
        <p:txBody>
          <a:bodyPr wrap="square" rtlCol="0">
            <a:spAutoFit/>
          </a:bodyPr>
          <a:lstStyle/>
          <a:p>
            <a:pPr algn="ctr"/>
            <a:r>
              <a:rPr lang="vi-VN" sz="2400" b="1" dirty="0">
                <a:latin typeface="Times New Roman" panose="02020603050405020304" pitchFamily="18" charset="0"/>
                <a:cs typeface="Times New Roman" panose="02020603050405020304" pitchFamily="18" charset="0"/>
              </a:rPr>
              <a:t>Cơ sở pháp lý</a:t>
            </a:r>
            <a:r>
              <a:rPr lang="en-US" sz="2400" b="1" dirty="0">
                <a:latin typeface="Times New Roman" panose="02020603050405020304" pitchFamily="18" charset="0"/>
                <a:cs typeface="Times New Roman" panose="02020603050405020304" pitchFamily="18" charset="0"/>
              </a:rPr>
              <a:t>:</a:t>
            </a:r>
          </a:p>
          <a:p>
            <a:endParaRPr lang="vi-VN"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chương SPS trong các FTA thế hệ mới được xây dựng trên nền tảng </a:t>
            </a:r>
            <a:r>
              <a:rPr lang="vi-VN" sz="2400" b="1" dirty="0">
                <a:latin typeface="Times New Roman" panose="02020603050405020304" pitchFamily="18" charset="0"/>
                <a:cs typeface="Times New Roman" panose="02020603050405020304" pitchFamily="18" charset="0"/>
              </a:rPr>
              <a:t>Hiệp định SPS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của WTO (1995).</a:t>
            </a:r>
            <a:endParaRPr lang="en-US" sz="2400" dirty="0">
              <a:latin typeface="Times New Roman" panose="02020603050405020304" pitchFamily="18" charset="0"/>
              <a:cs typeface="Times New Roman" panose="02020603050405020304" pitchFamily="18" charset="0"/>
            </a:endParaRPr>
          </a:p>
          <a:p>
            <a:pPr algn="just"/>
            <a:endParaRPr lang="vi-VN"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SPS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FTA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Dựa trên cơ sở khoa 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rủi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SPS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bạch</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tế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tế Codex, OIE, IPPC).  </a:t>
            </a:r>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34" name="picture 34"/>
          <p:cNvPicPr>
            <a:picLocks noChangeAspect="1"/>
          </p:cNvPicPr>
          <p:nvPr/>
        </p:nvPicPr>
        <p:blipFill>
          <a:blip r:embed="rId4"/>
          <a:stretch>
            <a:fillRect/>
          </a:stretch>
        </p:blipFill>
        <p:spPr>
          <a:xfrm rot="21600000">
            <a:off x="1317688" y="5334762"/>
            <a:ext cx="4776215" cy="1552955"/>
          </a:xfrm>
          <a:prstGeom prst="rect">
            <a:avLst/>
          </a:prstGeom>
        </p:spPr>
      </p:pic>
      <p:sp>
        <p:nvSpPr>
          <p:cNvPr id="3" name="Rectangle 2">
            <a:extLst>
              <a:ext uri="{FF2B5EF4-FFF2-40B4-BE49-F238E27FC236}">
                <a16:creationId xmlns:a16="http://schemas.microsoft.com/office/drawing/2014/main" id="{82B99130-4A71-4CCC-F167-496957D69FE1}"/>
              </a:ext>
            </a:extLst>
          </p:cNvPr>
          <p:cNvSpPr/>
          <p:nvPr/>
        </p:nvSpPr>
        <p:spPr>
          <a:xfrm>
            <a:off x="735716" y="177938"/>
            <a:ext cx="7046623" cy="6793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dirty="0">
              <a:solidFill>
                <a:schemeClr val="tx1"/>
              </a:solidFill>
              <a:latin typeface="Times New Roman" panose="02020603050405020304" pitchFamily="18" charset="0"/>
              <a:cs typeface="Times New Roman" panose="02020603050405020304" pitchFamily="18" charset="0"/>
            </a:endParaRPr>
          </a:p>
          <a:p>
            <a:pPr lvl="0" algn="ctr"/>
            <a:r>
              <a:rPr lang="en-US" sz="2400" b="1" dirty="0">
                <a:latin typeface="Times New Roman" panose="02020603050405020304" pitchFamily="18" charset="0"/>
                <a:cs typeface="Times New Roman" panose="02020603050405020304" pitchFamily="18" charset="0"/>
              </a:rPr>
              <a:t>CHƯƠNG SPS - HIỆP ĐỊNH VIFTA VÀ CEPA</a:t>
            </a:r>
          </a:p>
          <a:p>
            <a:pPr algn="ct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839</TotalTime>
  <Words>3382</Words>
  <Application>Microsoft Office PowerPoint</Application>
  <PresentationFormat>Widescreen</PresentationFormat>
  <Paragraphs>393</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.VnTime</vt:lpstr>
      <vt:lpstr>Arial</vt:lpstr>
      <vt:lpstr>Calibri</vt:lpstr>
      <vt:lpstr>Times New Roman</vt:lpstr>
      <vt:lpstr>Trebuchet MS</vt:lpstr>
      <vt:lpstr>Wingdings 3</vt:lpstr>
      <vt:lpstr>Facet</vt:lpstr>
      <vt:lpstr>CẬP NHẬT THÔNG TIN VỀ CÁC BIỆN PHÁP  AN TOÀN THỰC PHẨM VÀ KIỂM DỊCH  ĐỘNG THỰC VẬT CỦA THỊ TRƯỜNG HALAL </vt:lpstr>
      <vt:lpstr>PowerPoint Presentation</vt:lpstr>
      <vt:lpstr>PowerPoint Presentation</vt:lpstr>
      <vt:lpstr>PowerPoint Presentation</vt:lpstr>
      <vt:lpstr>PowerPoint Presentation</vt:lpstr>
      <vt:lpstr>PowerPoint Presentation</vt:lpstr>
      <vt:lpstr>PowerPoint Presentation</vt:lpstr>
      <vt:lpstr>1. </vt:lpstr>
      <vt:lpstr>PowerPoint Presentation</vt:lpstr>
      <vt:lpstr>PowerPoint Presentation</vt:lpstr>
      <vt:lpstr>PowerPoint Presentation</vt:lpstr>
      <vt:lpstr>PowerPoint Presentation</vt:lpstr>
      <vt:lpstr>Chứng nhận sản phẩm Halal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MRL của độc tố trong một số sản phẩm</vt:lpstr>
      <vt:lpstr>Giới hạn chỉ tiêu vi sinh vật trong sản phẩm sữa</vt:lpstr>
      <vt:lpstr>PowerPoint Presentation</vt:lpstr>
      <vt:lpstr>Ấn độ </vt:lpstr>
      <vt:lpstr>PowerPoint Presentation</vt:lpstr>
      <vt:lpstr>PowerPoint Presentation</vt:lpstr>
      <vt:lpstr>Ai Cập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BIỆN PHÁP AN TOÀN THỰC PHẨM VÀ AN TOÀN DỊCH BỆNH ĐỘNG THỰC VẬT CỦA THỊ TRƯỜNG HALAL</dc:title>
  <dc:creator>Tran Thuy Dung</dc:creator>
  <cp:lastModifiedBy>DELL</cp:lastModifiedBy>
  <cp:revision>83</cp:revision>
  <cp:lastPrinted>2025-10-29T01:10:04Z</cp:lastPrinted>
  <dcterms:created xsi:type="dcterms:W3CDTF">2024-11-19T01:54:47Z</dcterms:created>
  <dcterms:modified xsi:type="dcterms:W3CDTF">2025-10-29T01:20:14Z</dcterms:modified>
</cp:coreProperties>
</file>