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494" r:id="rId6"/>
    <p:sldId id="504" r:id="rId7"/>
    <p:sldId id="505" r:id="rId8"/>
    <p:sldId id="500" r:id="rId9"/>
    <p:sldId id="257" r:id="rId10"/>
    <p:sldId id="480" r:id="rId11"/>
    <p:sldId id="501" r:id="rId12"/>
    <p:sldId id="483" r:id="rId13"/>
    <p:sldId id="485" r:id="rId14"/>
    <p:sldId id="486" r:id="rId15"/>
    <p:sldId id="487" r:id="rId16"/>
    <p:sldId id="488" r:id="rId17"/>
    <p:sldId id="489" r:id="rId18"/>
    <p:sldId id="490" r:id="rId19"/>
    <p:sldId id="498" r:id="rId20"/>
    <p:sldId id="484" r:id="rId21"/>
    <p:sldId id="503" r:id="rId22"/>
    <p:sldId id="499" r:id="rId23"/>
    <p:sldId id="491" r:id="rId24"/>
    <p:sldId id="495" r:id="rId25"/>
  </p:sldIdLst>
  <p:sldSz cx="18288000" cy="10287000"/>
  <p:notesSz cx="6858000" cy="9144000"/>
  <p:embeddedFontLst>
    <p:embeddedFont>
      <p:font typeface="ＭＳ Ｐゴシック" panose="020B0600070205080204" pitchFamily="34" charset="-128"/>
      <p:regular r:id="rId27"/>
    </p:embeddedFont>
    <p:embeddedFont>
      <p:font typeface="Bodoni MT Condensed" panose="02070606080606020203" pitchFamily="18" charset="0"/>
      <p:regular r:id="rId28"/>
      <p:bold r:id="rId29"/>
      <p:italic r:id="rId30"/>
      <p:boldItalic r:id="rId31"/>
    </p:embeddedFont>
    <p:embeddedFont>
      <p:font typeface="Corbel" panose="020B0503020204020204" pitchFamily="34" charset="0"/>
      <p:regular r:id="rId32"/>
      <p:bold r:id="rId33"/>
      <p:italic r:id="rId34"/>
      <p:boldItalic r:id="rId35"/>
    </p:embeddedFont>
    <p:embeddedFont>
      <p:font typeface="Nunito" pitchFamily="2" charset="0"/>
      <p:regular r:id="rId36"/>
      <p:bold r:id="rId37"/>
      <p:boldItalic r:id="rId38"/>
    </p:embeddedFont>
    <p:embeddedFont>
      <p:font typeface="Open Sans" panose="020B0606030504020204" pitchFamily="34" charset="0"/>
      <p:regular r:id="rId39"/>
      <p:bold r:id="rId40"/>
      <p:italic r:id="rId41"/>
      <p:boldItalic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02EBEE-91A3-AACB-C90B-422E4E6726F0}" name="Lien Thu To" initials="LT" userId="f656199e3eca60c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8F3ACE"/>
    <a:srgbClr val="CCFF99"/>
    <a:srgbClr val="9999FF"/>
    <a:srgbClr val="0000FF"/>
    <a:srgbClr val="FFCCFF"/>
    <a:srgbClr val="FFFF99"/>
    <a:srgbClr val="F62635"/>
    <a:srgbClr val="840000"/>
    <a:srgbClr val="7F2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76" autoAdjust="0"/>
  </p:normalViewPr>
  <p:slideViewPr>
    <p:cSldViewPr>
      <p:cViewPr varScale="1">
        <p:scale>
          <a:sx n="56" d="100"/>
          <a:sy n="56" d="100"/>
        </p:scale>
        <p:origin x="56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0B872-5B7D-4212-83C0-C90428440DBB}"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66A3FA42-8325-4DAE-9D26-2D518CB6F221}">
      <dgm:prSet custT="1"/>
      <dgm:spPr/>
      <dgm:t>
        <a:bodyPr/>
        <a:lstStyle/>
        <a:p>
          <a:r>
            <a:rPr lang="en-US" sz="2400" b="1" dirty="0"/>
            <a:t>Product Diversification</a:t>
          </a:r>
          <a:r>
            <a:rPr lang="en-US" sz="2400" dirty="0"/>
            <a:t> → beyond meat: baked goods, snacks, beverages, candy</a:t>
          </a:r>
        </a:p>
      </dgm:t>
    </dgm:pt>
    <dgm:pt modelId="{8ED7FBA5-5630-4F9C-97A0-9B2FBB18EA65}" type="parTrans" cxnId="{9A4804EB-FF6D-44DF-AFAD-E5631EBF1BD6}">
      <dgm:prSet/>
      <dgm:spPr/>
      <dgm:t>
        <a:bodyPr/>
        <a:lstStyle/>
        <a:p>
          <a:endParaRPr lang="en-US"/>
        </a:p>
      </dgm:t>
    </dgm:pt>
    <dgm:pt modelId="{697846ED-83C5-4154-8FCA-CAFC453D5239}" type="sibTrans" cxnId="{9A4804EB-FF6D-44DF-AFAD-E5631EBF1BD6}">
      <dgm:prSet/>
      <dgm:spPr/>
      <dgm:t>
        <a:bodyPr/>
        <a:lstStyle/>
        <a:p>
          <a:endParaRPr lang="en-US"/>
        </a:p>
      </dgm:t>
    </dgm:pt>
    <dgm:pt modelId="{60E89932-940C-40EC-9FF9-43ABF64EA101}">
      <dgm:prSet custT="1"/>
      <dgm:spPr/>
      <dgm:t>
        <a:bodyPr/>
        <a:lstStyle/>
        <a:p>
          <a:r>
            <a:rPr lang="en-US" sz="2400" b="1" dirty="0"/>
            <a:t>Online Shopping</a:t>
          </a:r>
          <a:r>
            <a:rPr lang="en-US" sz="2400" dirty="0"/>
            <a:t> → 60% use online grocery services</a:t>
          </a:r>
        </a:p>
      </dgm:t>
    </dgm:pt>
    <dgm:pt modelId="{CEDA085B-76CA-4C28-8D8B-161DF017B598}" type="parTrans" cxnId="{6D88B1AA-E2D0-4EA4-86B4-0F7A014A221B}">
      <dgm:prSet/>
      <dgm:spPr/>
      <dgm:t>
        <a:bodyPr/>
        <a:lstStyle/>
        <a:p>
          <a:endParaRPr lang="en-US"/>
        </a:p>
      </dgm:t>
    </dgm:pt>
    <dgm:pt modelId="{9FD85E0E-A342-414C-8C8C-A0BBDC182205}" type="sibTrans" cxnId="{6D88B1AA-E2D0-4EA4-86B4-0F7A014A221B}">
      <dgm:prSet/>
      <dgm:spPr/>
      <dgm:t>
        <a:bodyPr/>
        <a:lstStyle/>
        <a:p>
          <a:endParaRPr lang="en-US"/>
        </a:p>
      </dgm:t>
    </dgm:pt>
    <dgm:pt modelId="{408FD736-C3CD-43E1-8A95-17493C85B44A}">
      <dgm:prSet custT="1"/>
      <dgm:spPr/>
      <dgm:t>
        <a:bodyPr/>
        <a:lstStyle/>
        <a:p>
          <a:r>
            <a:rPr lang="en-US" sz="2400" b="1" dirty="0"/>
            <a:t>Social Media Influence</a:t>
          </a:r>
          <a:r>
            <a:rPr lang="en-US" sz="2400" dirty="0"/>
            <a:t> → Facebook drives product discovery &amp; recommendations</a:t>
          </a:r>
        </a:p>
      </dgm:t>
    </dgm:pt>
    <dgm:pt modelId="{92B6C72C-9703-44FD-BF36-0D5607013F16}" type="parTrans" cxnId="{A2281EDD-D49F-4C49-985C-F0AA13FD628B}">
      <dgm:prSet/>
      <dgm:spPr/>
      <dgm:t>
        <a:bodyPr/>
        <a:lstStyle/>
        <a:p>
          <a:endParaRPr lang="en-US"/>
        </a:p>
      </dgm:t>
    </dgm:pt>
    <dgm:pt modelId="{FD6A3EF3-7DDC-4F19-9666-8511FA7723AE}" type="sibTrans" cxnId="{A2281EDD-D49F-4C49-985C-F0AA13FD628B}">
      <dgm:prSet/>
      <dgm:spPr/>
      <dgm:t>
        <a:bodyPr/>
        <a:lstStyle/>
        <a:p>
          <a:endParaRPr lang="en-US"/>
        </a:p>
      </dgm:t>
    </dgm:pt>
    <dgm:pt modelId="{09895B46-DB29-417D-A98E-259EC936FA1B}">
      <dgm:prSet custT="1"/>
      <dgm:spPr/>
      <dgm:t>
        <a:bodyPr/>
        <a:lstStyle/>
        <a:p>
          <a:r>
            <a:rPr lang="en-US" sz="2400" b="1" dirty="0"/>
            <a:t>Modern Tastes</a:t>
          </a:r>
          <a:r>
            <a:rPr lang="en-US" sz="2400" dirty="0"/>
            <a:t> → younger consumers want halal + lifestyle-friendly options (e.g., gummy candies, ready-to-eat meals)</a:t>
          </a:r>
        </a:p>
      </dgm:t>
    </dgm:pt>
    <dgm:pt modelId="{BE80D94C-B555-4574-A502-96A4EDB4EC3E}" type="parTrans" cxnId="{76D27734-728B-41DC-90FF-A8D1AB66786C}">
      <dgm:prSet/>
      <dgm:spPr/>
      <dgm:t>
        <a:bodyPr/>
        <a:lstStyle/>
        <a:p>
          <a:endParaRPr lang="en-US"/>
        </a:p>
      </dgm:t>
    </dgm:pt>
    <dgm:pt modelId="{2FD19C85-F5BC-484A-84A2-FB52916A8CE3}" type="sibTrans" cxnId="{76D27734-728B-41DC-90FF-A8D1AB66786C}">
      <dgm:prSet/>
      <dgm:spPr/>
      <dgm:t>
        <a:bodyPr/>
        <a:lstStyle/>
        <a:p>
          <a:endParaRPr lang="en-US"/>
        </a:p>
      </dgm:t>
    </dgm:pt>
    <dgm:pt modelId="{DFE64AAE-A6B0-41D0-A3DB-E7C38C6978D3}" type="pres">
      <dgm:prSet presAssocID="{9590B872-5B7D-4212-83C0-C90428440DBB}" presName="diagram" presStyleCnt="0">
        <dgm:presLayoutVars>
          <dgm:dir/>
          <dgm:resizeHandles val="exact"/>
        </dgm:presLayoutVars>
      </dgm:prSet>
      <dgm:spPr/>
    </dgm:pt>
    <dgm:pt modelId="{69D69BD3-7314-4E61-BCA9-88DCFF6FD43C}" type="pres">
      <dgm:prSet presAssocID="{66A3FA42-8325-4DAE-9D26-2D518CB6F221}" presName="arrow" presStyleLbl="node1" presStyleIdx="0" presStyleCnt="4" custScaleX="153658" custScaleY="91314" custRadScaleRad="100628" custRadScaleInc="-7989">
        <dgm:presLayoutVars>
          <dgm:bulletEnabled val="1"/>
        </dgm:presLayoutVars>
      </dgm:prSet>
      <dgm:spPr/>
    </dgm:pt>
    <dgm:pt modelId="{3E8C067E-9432-4CDE-B378-CB5BBCEDAF9B}" type="pres">
      <dgm:prSet presAssocID="{60E89932-940C-40EC-9FF9-43ABF64EA101}" presName="arrow" presStyleLbl="node1" presStyleIdx="1" presStyleCnt="4" custRadScaleRad="136627" custRadScaleInc="-868">
        <dgm:presLayoutVars>
          <dgm:bulletEnabled val="1"/>
        </dgm:presLayoutVars>
      </dgm:prSet>
      <dgm:spPr/>
    </dgm:pt>
    <dgm:pt modelId="{183DBCE3-A7E3-4199-9C66-4CBCBC8E8F19}" type="pres">
      <dgm:prSet presAssocID="{408FD736-C3CD-43E1-8A95-17493C85B44A}" presName="arrow" presStyleLbl="node1" presStyleIdx="2" presStyleCnt="4" custScaleX="124788" custRadScaleRad="109320" custRadScaleInc="4122">
        <dgm:presLayoutVars>
          <dgm:bulletEnabled val="1"/>
        </dgm:presLayoutVars>
      </dgm:prSet>
      <dgm:spPr/>
    </dgm:pt>
    <dgm:pt modelId="{79EC4F9C-B570-4E0F-9A14-603D65DE3FC4}" type="pres">
      <dgm:prSet presAssocID="{09895B46-DB29-417D-A98E-259EC936FA1B}" presName="arrow" presStyleLbl="node1" presStyleIdx="3" presStyleCnt="4" custScaleX="125470" custScaleY="131000" custRadScaleRad="173915" custRadScaleInc="-495">
        <dgm:presLayoutVars>
          <dgm:bulletEnabled val="1"/>
        </dgm:presLayoutVars>
      </dgm:prSet>
      <dgm:spPr/>
    </dgm:pt>
  </dgm:ptLst>
  <dgm:cxnLst>
    <dgm:cxn modelId="{B0862C2A-0086-416E-A367-0134B552C350}" type="presOf" srcId="{09895B46-DB29-417D-A98E-259EC936FA1B}" destId="{79EC4F9C-B570-4E0F-9A14-603D65DE3FC4}" srcOrd="0" destOrd="0" presId="urn:microsoft.com/office/officeart/2005/8/layout/arrow5"/>
    <dgm:cxn modelId="{CD411634-EAB1-48E6-83C1-EDB9C5876B78}" type="presOf" srcId="{9590B872-5B7D-4212-83C0-C90428440DBB}" destId="{DFE64AAE-A6B0-41D0-A3DB-E7C38C6978D3}" srcOrd="0" destOrd="0" presId="urn:microsoft.com/office/officeart/2005/8/layout/arrow5"/>
    <dgm:cxn modelId="{76D27734-728B-41DC-90FF-A8D1AB66786C}" srcId="{9590B872-5B7D-4212-83C0-C90428440DBB}" destId="{09895B46-DB29-417D-A98E-259EC936FA1B}" srcOrd="3" destOrd="0" parTransId="{BE80D94C-B555-4574-A502-96A4EDB4EC3E}" sibTransId="{2FD19C85-F5BC-484A-84A2-FB52916A8CE3}"/>
    <dgm:cxn modelId="{8EDA2D5D-B831-4305-95A5-CC54BD4B242C}" type="presOf" srcId="{66A3FA42-8325-4DAE-9D26-2D518CB6F221}" destId="{69D69BD3-7314-4E61-BCA9-88DCFF6FD43C}" srcOrd="0" destOrd="0" presId="urn:microsoft.com/office/officeart/2005/8/layout/arrow5"/>
    <dgm:cxn modelId="{6D88B1AA-E2D0-4EA4-86B4-0F7A014A221B}" srcId="{9590B872-5B7D-4212-83C0-C90428440DBB}" destId="{60E89932-940C-40EC-9FF9-43ABF64EA101}" srcOrd="1" destOrd="0" parTransId="{CEDA085B-76CA-4C28-8D8B-161DF017B598}" sibTransId="{9FD85E0E-A342-414C-8C8C-A0BBDC182205}"/>
    <dgm:cxn modelId="{78BCE7C4-59BE-4F60-B7A4-856834CBEA3D}" type="presOf" srcId="{60E89932-940C-40EC-9FF9-43ABF64EA101}" destId="{3E8C067E-9432-4CDE-B378-CB5BBCEDAF9B}" srcOrd="0" destOrd="0" presId="urn:microsoft.com/office/officeart/2005/8/layout/arrow5"/>
    <dgm:cxn modelId="{A2281EDD-D49F-4C49-985C-F0AA13FD628B}" srcId="{9590B872-5B7D-4212-83C0-C90428440DBB}" destId="{408FD736-C3CD-43E1-8A95-17493C85B44A}" srcOrd="2" destOrd="0" parTransId="{92B6C72C-9703-44FD-BF36-0D5607013F16}" sibTransId="{FD6A3EF3-7DDC-4F19-9666-8511FA7723AE}"/>
    <dgm:cxn modelId="{E5C686DD-1459-4412-A7FD-E04A68AB3D8B}" type="presOf" srcId="{408FD736-C3CD-43E1-8A95-17493C85B44A}" destId="{183DBCE3-A7E3-4199-9C66-4CBCBC8E8F19}" srcOrd="0" destOrd="0" presId="urn:microsoft.com/office/officeart/2005/8/layout/arrow5"/>
    <dgm:cxn modelId="{9A4804EB-FF6D-44DF-AFAD-E5631EBF1BD6}" srcId="{9590B872-5B7D-4212-83C0-C90428440DBB}" destId="{66A3FA42-8325-4DAE-9D26-2D518CB6F221}" srcOrd="0" destOrd="0" parTransId="{8ED7FBA5-5630-4F9C-97A0-9B2FBB18EA65}" sibTransId="{697846ED-83C5-4154-8FCA-CAFC453D5239}"/>
    <dgm:cxn modelId="{23A8BBA6-4A86-44B8-9FF8-A33F01BA6753}" type="presParOf" srcId="{DFE64AAE-A6B0-41D0-A3DB-E7C38C6978D3}" destId="{69D69BD3-7314-4E61-BCA9-88DCFF6FD43C}" srcOrd="0" destOrd="0" presId="urn:microsoft.com/office/officeart/2005/8/layout/arrow5"/>
    <dgm:cxn modelId="{4159A0DA-FED9-4732-81B6-9B1FD66A391E}" type="presParOf" srcId="{DFE64AAE-A6B0-41D0-A3DB-E7C38C6978D3}" destId="{3E8C067E-9432-4CDE-B378-CB5BBCEDAF9B}" srcOrd="1" destOrd="0" presId="urn:microsoft.com/office/officeart/2005/8/layout/arrow5"/>
    <dgm:cxn modelId="{01611BC4-FB53-4617-B51C-EB2B93B49088}" type="presParOf" srcId="{DFE64AAE-A6B0-41D0-A3DB-E7C38C6978D3}" destId="{183DBCE3-A7E3-4199-9C66-4CBCBC8E8F19}" srcOrd="2" destOrd="0" presId="urn:microsoft.com/office/officeart/2005/8/layout/arrow5"/>
    <dgm:cxn modelId="{7B788E8B-F296-483D-9990-D5CCCC9055AF}" type="presParOf" srcId="{DFE64AAE-A6B0-41D0-A3DB-E7C38C6978D3}" destId="{79EC4F9C-B570-4E0F-9A14-603D65DE3FC4}" srcOrd="3"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69BD3-7314-4E61-BCA9-88DCFF6FD43C}">
      <dsp:nvSpPr>
        <dsp:cNvPr id="0" name=""/>
        <dsp:cNvSpPr/>
      </dsp:nvSpPr>
      <dsp:spPr>
        <a:xfrm>
          <a:off x="5262356" y="85830"/>
          <a:ext cx="5629685" cy="3345540"/>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Product Diversification</a:t>
          </a:r>
          <a:r>
            <a:rPr lang="en-US" sz="2400" kern="1200" dirty="0"/>
            <a:t> → beyond meat: baked goods, snacks, beverages, candy</a:t>
          </a:r>
        </a:p>
      </dsp:txBody>
      <dsp:txXfrm>
        <a:off x="6669777" y="85830"/>
        <a:ext cx="2814843" cy="2760071"/>
      </dsp:txXfrm>
    </dsp:sp>
    <dsp:sp modelId="{3E8C067E-9432-4CDE-B378-CB5BBCEDAF9B}">
      <dsp:nvSpPr>
        <dsp:cNvPr id="0" name=""/>
        <dsp:cNvSpPr/>
      </dsp:nvSpPr>
      <dsp:spPr>
        <a:xfrm rot="5400000">
          <a:off x="10363193" y="2630602"/>
          <a:ext cx="3663776" cy="36637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Online Shopping</a:t>
          </a:r>
          <a:r>
            <a:rPr lang="en-US" sz="2400" kern="1200" dirty="0"/>
            <a:t> → 60% use online grocery services</a:t>
          </a:r>
        </a:p>
      </dsp:txBody>
      <dsp:txXfrm rot="-5400000">
        <a:off x="11004355" y="3546546"/>
        <a:ext cx="3022615" cy="1831888"/>
      </dsp:txXfrm>
    </dsp:sp>
    <dsp:sp modelId="{183DBCE3-A7E3-4199-9C66-4CBCBC8E8F19}">
      <dsp:nvSpPr>
        <dsp:cNvPr id="0" name=""/>
        <dsp:cNvSpPr/>
      </dsp:nvSpPr>
      <dsp:spPr>
        <a:xfrm rot="10800000">
          <a:off x="5943604" y="5523141"/>
          <a:ext cx="4571953" cy="36637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Social Media Influence</a:t>
          </a:r>
          <a:r>
            <a:rPr lang="en-US" sz="2400" kern="1200" dirty="0"/>
            <a:t> → Facebook drives product discovery &amp; recommendations</a:t>
          </a:r>
        </a:p>
      </dsp:txBody>
      <dsp:txXfrm rot="10800000">
        <a:off x="7086592" y="6164302"/>
        <a:ext cx="2285977" cy="3022615"/>
      </dsp:txXfrm>
    </dsp:sp>
    <dsp:sp modelId="{79EC4F9C-B570-4E0F-9A14-603D65DE3FC4}">
      <dsp:nvSpPr>
        <dsp:cNvPr id="0" name=""/>
        <dsp:cNvSpPr/>
      </dsp:nvSpPr>
      <dsp:spPr>
        <a:xfrm rot="16200000">
          <a:off x="1326748" y="2151446"/>
          <a:ext cx="4596940" cy="4799547"/>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Modern Tastes</a:t>
          </a:r>
          <a:r>
            <a:rPr lang="en-US" sz="2400" kern="1200" dirty="0"/>
            <a:t> → younger consumers want halal + lifestyle-friendly options (e.g., gummy candies, ready-to-eat meals)</a:t>
          </a:r>
        </a:p>
      </dsp:txBody>
      <dsp:txXfrm rot="5400000">
        <a:off x="1225445" y="3401984"/>
        <a:ext cx="3995083" cy="2298470"/>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29D11-B0F5-4A82-BE70-4E7FD4F0AE96}"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F01E9-C820-438B-B588-BF91308CA108}" type="slidenum">
              <a:rPr lang="en-US" smtClean="0"/>
              <a:t>‹#›</a:t>
            </a:fld>
            <a:endParaRPr lang="en-US"/>
          </a:p>
        </p:txBody>
      </p:sp>
    </p:spTree>
    <p:extLst>
      <p:ext uri="{BB962C8B-B14F-4D97-AF65-F5344CB8AC3E}">
        <p14:creationId xmlns:p14="http://schemas.microsoft.com/office/powerpoint/2010/main" val="352897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F01E9-C820-438B-B588-BF91308CA108}" type="slidenum">
              <a:rPr lang="en-US" smtClean="0"/>
              <a:t>1</a:t>
            </a:fld>
            <a:endParaRPr lang="en-US"/>
          </a:p>
        </p:txBody>
      </p:sp>
    </p:spTree>
    <p:extLst>
      <p:ext uri="{BB962C8B-B14F-4D97-AF65-F5344CB8AC3E}">
        <p14:creationId xmlns:p14="http://schemas.microsoft.com/office/powerpoint/2010/main" val="274537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65F6B-0480-42D3-394A-3A5A9C817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0B97D-149F-45A9-24F2-6294984BA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3A762-5611-D88C-415B-010E4B10F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033B26-955D-B0FA-2668-5F8A5578381F}"/>
              </a:ext>
            </a:extLst>
          </p:cNvPr>
          <p:cNvSpPr>
            <a:spLocks noGrp="1"/>
          </p:cNvSpPr>
          <p:nvPr>
            <p:ph type="sldNum" sz="quarter" idx="5"/>
          </p:nvPr>
        </p:nvSpPr>
        <p:spPr/>
        <p:txBody>
          <a:bodyPr/>
          <a:lstStyle/>
          <a:p>
            <a:fld id="{519F01E9-C820-438B-B588-BF91308CA108}" type="slidenum">
              <a:rPr lang="en-US" smtClean="0"/>
              <a:t>12</a:t>
            </a:fld>
            <a:endParaRPr lang="en-US"/>
          </a:p>
        </p:txBody>
      </p:sp>
    </p:spTree>
    <p:extLst>
      <p:ext uri="{BB962C8B-B14F-4D97-AF65-F5344CB8AC3E}">
        <p14:creationId xmlns:p14="http://schemas.microsoft.com/office/powerpoint/2010/main" val="248554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E6E65-76D0-DE2B-E310-402E75025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9B0BE-283A-0638-587E-38F45BF50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2BBDF-7FD6-01C2-A0BB-5C0402B6D7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836A96-E7F7-CD0B-E723-2D6EBF65AC96}"/>
              </a:ext>
            </a:extLst>
          </p:cNvPr>
          <p:cNvSpPr>
            <a:spLocks noGrp="1"/>
          </p:cNvSpPr>
          <p:nvPr>
            <p:ph type="sldNum" sz="quarter" idx="5"/>
          </p:nvPr>
        </p:nvSpPr>
        <p:spPr/>
        <p:txBody>
          <a:bodyPr/>
          <a:lstStyle/>
          <a:p>
            <a:fld id="{519F01E9-C820-438B-B588-BF91308CA108}" type="slidenum">
              <a:rPr lang="en-US" smtClean="0"/>
              <a:t>13</a:t>
            </a:fld>
            <a:endParaRPr lang="en-US"/>
          </a:p>
        </p:txBody>
      </p:sp>
    </p:spTree>
    <p:extLst>
      <p:ext uri="{BB962C8B-B14F-4D97-AF65-F5344CB8AC3E}">
        <p14:creationId xmlns:p14="http://schemas.microsoft.com/office/powerpoint/2010/main" val="258586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E7C6-99AF-BABE-0255-2D54DEB0D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8B5A1-9872-5441-FEE8-07C983F49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D3DD7-2F84-038A-B8E5-C5FF55B35D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6C5AF4-CB12-4F12-EA6C-66B4106FA2D7}"/>
              </a:ext>
            </a:extLst>
          </p:cNvPr>
          <p:cNvSpPr>
            <a:spLocks noGrp="1"/>
          </p:cNvSpPr>
          <p:nvPr>
            <p:ph type="sldNum" sz="quarter" idx="5"/>
          </p:nvPr>
        </p:nvSpPr>
        <p:spPr/>
        <p:txBody>
          <a:bodyPr/>
          <a:lstStyle/>
          <a:p>
            <a:fld id="{519F01E9-C820-438B-B588-BF91308CA108}" type="slidenum">
              <a:rPr lang="en-US" smtClean="0"/>
              <a:t>14</a:t>
            </a:fld>
            <a:endParaRPr lang="en-US"/>
          </a:p>
        </p:txBody>
      </p:sp>
    </p:spTree>
    <p:extLst>
      <p:ext uri="{BB962C8B-B14F-4D97-AF65-F5344CB8AC3E}">
        <p14:creationId xmlns:p14="http://schemas.microsoft.com/office/powerpoint/2010/main" val="3985956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CF18C-BA63-1A31-CB80-DE0E7F310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6DBE0-21CD-5803-1AC7-67CCA0108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9AA8A-13D5-511D-4DEC-967D4457E4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AFECAC-1272-3B6C-85F1-70EC3E2CFB43}"/>
              </a:ext>
            </a:extLst>
          </p:cNvPr>
          <p:cNvSpPr>
            <a:spLocks noGrp="1"/>
          </p:cNvSpPr>
          <p:nvPr>
            <p:ph type="sldNum" sz="quarter" idx="5"/>
          </p:nvPr>
        </p:nvSpPr>
        <p:spPr/>
        <p:txBody>
          <a:bodyPr/>
          <a:lstStyle/>
          <a:p>
            <a:fld id="{519F01E9-C820-438B-B588-BF91308CA108}" type="slidenum">
              <a:rPr lang="en-US" smtClean="0"/>
              <a:t>15</a:t>
            </a:fld>
            <a:endParaRPr lang="en-US"/>
          </a:p>
        </p:txBody>
      </p:sp>
    </p:spTree>
    <p:extLst>
      <p:ext uri="{BB962C8B-B14F-4D97-AF65-F5344CB8AC3E}">
        <p14:creationId xmlns:p14="http://schemas.microsoft.com/office/powerpoint/2010/main" val="97845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4504-E2FE-2A12-13E3-3E8C59357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24526-A2FE-AD5F-4C20-126AA0DDE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76CB7-2CF6-5FA4-AC04-77EB8AAFB8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045462-2378-B9B4-9824-6A7F7864765A}"/>
              </a:ext>
            </a:extLst>
          </p:cNvPr>
          <p:cNvSpPr>
            <a:spLocks noGrp="1"/>
          </p:cNvSpPr>
          <p:nvPr>
            <p:ph type="sldNum" sz="quarter" idx="5"/>
          </p:nvPr>
        </p:nvSpPr>
        <p:spPr/>
        <p:txBody>
          <a:bodyPr/>
          <a:lstStyle/>
          <a:p>
            <a:fld id="{519F01E9-C820-438B-B588-BF91308CA108}" type="slidenum">
              <a:rPr lang="en-US" smtClean="0"/>
              <a:t>17</a:t>
            </a:fld>
            <a:endParaRPr lang="en-US"/>
          </a:p>
        </p:txBody>
      </p:sp>
    </p:spTree>
    <p:extLst>
      <p:ext uri="{BB962C8B-B14F-4D97-AF65-F5344CB8AC3E}">
        <p14:creationId xmlns:p14="http://schemas.microsoft.com/office/powerpoint/2010/main" val="2097678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86BCD-F731-7E56-8ED8-C40740705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DC9C9-484C-7880-BCA4-E4B690A46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2F345-FD5A-F5FD-237F-7B9ABFCD1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81A6B0-F114-903D-ED41-F2806D2FE26C}"/>
              </a:ext>
            </a:extLst>
          </p:cNvPr>
          <p:cNvSpPr>
            <a:spLocks noGrp="1"/>
          </p:cNvSpPr>
          <p:nvPr>
            <p:ph type="sldNum" sz="quarter" idx="5"/>
          </p:nvPr>
        </p:nvSpPr>
        <p:spPr/>
        <p:txBody>
          <a:bodyPr/>
          <a:lstStyle/>
          <a:p>
            <a:fld id="{519F01E9-C820-438B-B588-BF91308CA108}" type="slidenum">
              <a:rPr lang="en-US" smtClean="0"/>
              <a:t>20</a:t>
            </a:fld>
            <a:endParaRPr lang="en-US"/>
          </a:p>
        </p:txBody>
      </p:sp>
    </p:spTree>
    <p:extLst>
      <p:ext uri="{BB962C8B-B14F-4D97-AF65-F5344CB8AC3E}">
        <p14:creationId xmlns:p14="http://schemas.microsoft.com/office/powerpoint/2010/main" val="97085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EF787-6840-81E0-C917-860F70BE2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755CC-8192-DDA1-AB0D-14C972E28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C6705-FAB5-F51B-E867-C510324FC4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8EF49-1CE9-9A0C-A5DA-91BB9E5AABE0}"/>
              </a:ext>
            </a:extLst>
          </p:cNvPr>
          <p:cNvSpPr>
            <a:spLocks noGrp="1"/>
          </p:cNvSpPr>
          <p:nvPr>
            <p:ph type="sldNum" sz="quarter" idx="5"/>
          </p:nvPr>
        </p:nvSpPr>
        <p:spPr/>
        <p:txBody>
          <a:bodyPr/>
          <a:lstStyle/>
          <a:p>
            <a:fld id="{519F01E9-C820-438B-B588-BF91308CA108}" type="slidenum">
              <a:rPr lang="en-US" smtClean="0"/>
              <a:t>21</a:t>
            </a:fld>
            <a:endParaRPr lang="en-US"/>
          </a:p>
        </p:txBody>
      </p:sp>
    </p:spTree>
    <p:extLst>
      <p:ext uri="{BB962C8B-B14F-4D97-AF65-F5344CB8AC3E}">
        <p14:creationId xmlns:p14="http://schemas.microsoft.com/office/powerpoint/2010/main" val="218260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F01E9-C820-438B-B588-BF91308CA108}" type="slidenum">
              <a:rPr lang="en-US" smtClean="0"/>
              <a:t>2</a:t>
            </a:fld>
            <a:endParaRPr lang="en-US"/>
          </a:p>
        </p:txBody>
      </p:sp>
    </p:spTree>
    <p:extLst>
      <p:ext uri="{BB962C8B-B14F-4D97-AF65-F5344CB8AC3E}">
        <p14:creationId xmlns:p14="http://schemas.microsoft.com/office/powerpoint/2010/main" val="48050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623AC03-0BD7-457C-BB89-3FDD692A3277}" type="slidenum">
              <a:rPr lang="en-CA" smtClean="0"/>
              <a:t>3</a:t>
            </a:fld>
            <a:endParaRPr lang="en-CA"/>
          </a:p>
        </p:txBody>
      </p:sp>
      <p:sp>
        <p:nvSpPr>
          <p:cNvPr id="5" name="Notes Placeholder 2">
            <a:extLst>
              <a:ext uri="{FF2B5EF4-FFF2-40B4-BE49-F238E27FC236}">
                <a16:creationId xmlns:a16="http://schemas.microsoft.com/office/drawing/2014/main" id="{E1DC1E7D-EA0C-4BC2-9C73-7F4DCD8E4922}"/>
              </a:ext>
            </a:extLst>
          </p:cNvPr>
          <p:cNvSpPr>
            <a:spLocks noGrp="1"/>
          </p:cNvSpPr>
          <p:nvPr>
            <p:ph type="body" idx="1"/>
          </p:nvPr>
        </p:nvSpPr>
        <p:spPr bwMode="auto">
          <a:xfrm>
            <a:off x="708025" y="4505325"/>
            <a:ext cx="5661025" cy="3687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We are in a dynamic global food environment</a:t>
            </a:r>
          </a:p>
          <a:p>
            <a:r>
              <a:rPr lang="en-US" dirty="0"/>
              <a:t>The way that food is produced and distributed has undergone fundamental changes in recent decades. The food safety landscape has become more complex, driven by widespread changes in methods of food production and processing, coupled with rapid increases in global food trade. These changes have been created by population and income growth in emerging economies and by consumer demands for more diverse and innovative food choices (e.g., ready-to-eat meals). The food processing industry has also become more technologically advanced, significantly increasing the speed and volume of production. At the same time, industry is seeking to remain competitive by developing new products and accessing new markets.</a:t>
            </a:r>
            <a:endParaRPr lang="en-CA" dirty="0"/>
          </a:p>
          <a:p>
            <a:r>
              <a:rPr lang="en-US" dirty="0"/>
              <a:t>New food safety risks are emerging as a result of globalization and innovation in the food industry; and the ability to detect those risks is improving due to advances in science and technology. Mass distribution networks mean that problems – when they do occur – can quickly become widespread. Recent international incidents of foodborne illness have shown that outbreaks are not necessarily contained within national borders. Food safety regulators rely upon sophisticated technologies and integrated surveillance information to prevent or respond to food safety incidents.</a:t>
            </a:r>
            <a:endParaRPr lang="en-CA" dirty="0"/>
          </a:p>
          <a:p>
            <a:r>
              <a:rPr lang="en-US" dirty="0"/>
              <a:t>Consumers today are demanding more meaningful information about food safety and quality. The food industry is responding by implementing a range of preventive food safety systems to provide greater assurance that their products meet safety requirements. At the same time, regulators are increasingly being asked by the public to demonstrate that their food safety oversight systems and approaches are effective. </a:t>
            </a:r>
            <a:endParaRPr lang="en-CA" dirty="0"/>
          </a:p>
        </p:txBody>
      </p:sp>
    </p:spTree>
    <p:extLst>
      <p:ext uri="{BB962C8B-B14F-4D97-AF65-F5344CB8AC3E}">
        <p14:creationId xmlns:p14="http://schemas.microsoft.com/office/powerpoint/2010/main" val="266825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food industry in Canada (both domestic industry and importers) bears the principal responsibility for food.  Consumers must take action at home to keep food safe.  Government’s role is to develop the regulations under which safe food is produced and to enforce these regulations. </a:t>
            </a:r>
          </a:p>
          <a:p>
            <a:endParaRPr lang="en-CA" dirty="0"/>
          </a:p>
          <a:p>
            <a:r>
              <a:rPr lang="en-CA" dirty="0"/>
              <a:t>Responsibility for food safety within the federal government is assigned primarily to three organizations: Health Canada, the Canadian Food Inspection Agency (CFIA) and the Public Health Agency of Canada (PHAC). A fourth organisation, Agriculture and Agri-Food Canada, supports food safety policies through food quality research. </a:t>
            </a:r>
          </a:p>
          <a:p>
            <a:r>
              <a:rPr lang="en-CA" dirty="0"/>
              <a:t>Health Canada establishes policies and standards for the safety and nutritional quality of food sold in Canada. Food policy decisions are based on assessments of risks associated with products or processes from a public health perspective.</a:t>
            </a:r>
          </a:p>
          <a:p>
            <a:r>
              <a:rPr lang="en-CA" dirty="0"/>
              <a:t>The Canadian Food Inspection Agency’s main role is to enforce the food safety and nutritional quality standards set out by Health Canada for domestic and imported products.  The Agency delivers inspection programs in food safety and quality, and plant and animal health across Canada, including food processing plants. It also ensures that all food products meet federal packaging and labelling requirements. The Agency takes enforcement action when food safety standards are not met or when health risks are identified. When public safety is threatened, it conducts food investigations and product recalls.  In carrying out this role and in fulfilling its responsibility for all federal food inspection activities, CFIA’s objective is to ensure the safety of Canada’s food supply.</a:t>
            </a:r>
          </a:p>
          <a:p>
            <a:r>
              <a:rPr lang="en-CA" dirty="0"/>
              <a:t>The Public Health Agency of Canada plays an active role once an illness caused by food is detected in humans. PHAC supports action in preventing injury and disease across the country, including diseases transmitted by food or animals (foodborne and zoonotic) and to promote national and international public health.  In a foodborne illness outbreak, PHAC conducts national public health surveillance and may provide assistance to provincial authorities by contributing to epidemiological studies. PHAC’s laboratories provide reference services to identify and differentiate the various types of micro-organisms involved in the illness as well as systems to assist surveillance and sharing of information.</a:t>
            </a:r>
          </a:p>
          <a:p>
            <a:endParaRPr lang="en-CA" dirty="0"/>
          </a:p>
        </p:txBody>
      </p:sp>
      <p:sp>
        <p:nvSpPr>
          <p:cNvPr id="4" name="Slide Number Placeholder 3"/>
          <p:cNvSpPr>
            <a:spLocks noGrp="1"/>
          </p:cNvSpPr>
          <p:nvPr>
            <p:ph type="sldNum" sz="quarter" idx="5"/>
          </p:nvPr>
        </p:nvSpPr>
        <p:spPr/>
        <p:txBody>
          <a:bodyPr/>
          <a:lstStyle/>
          <a:p>
            <a:fld id="{5623AC03-0BD7-457C-BB89-3FDD692A3277}" type="slidenum">
              <a:rPr lang="en-CA" smtClean="0"/>
              <a:t>4</a:t>
            </a:fld>
            <a:endParaRPr lang="en-CA"/>
          </a:p>
        </p:txBody>
      </p:sp>
    </p:spTree>
    <p:extLst>
      <p:ext uri="{BB962C8B-B14F-4D97-AF65-F5344CB8AC3E}">
        <p14:creationId xmlns:p14="http://schemas.microsoft.com/office/powerpoint/2010/main" val="231904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9F01E9-C820-438B-B588-BF91308CA108}" type="slidenum">
              <a:rPr lang="en-US" smtClean="0"/>
              <a:t>6</a:t>
            </a:fld>
            <a:endParaRPr lang="en-US"/>
          </a:p>
        </p:txBody>
      </p:sp>
    </p:spTree>
    <p:extLst>
      <p:ext uri="{BB962C8B-B14F-4D97-AF65-F5344CB8AC3E}">
        <p14:creationId xmlns:p14="http://schemas.microsoft.com/office/powerpoint/2010/main" val="48050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7F41F-F074-1DBE-9DD8-401AA9B85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40A3D-E80D-B37E-2363-18BD5E6A2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A7740-D2B2-74D7-01AA-16FCDD9C16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2D28D3-A74B-F077-99A1-A949EEDA6B3F}"/>
              </a:ext>
            </a:extLst>
          </p:cNvPr>
          <p:cNvSpPr>
            <a:spLocks noGrp="1"/>
          </p:cNvSpPr>
          <p:nvPr>
            <p:ph type="sldNum" sz="quarter" idx="5"/>
          </p:nvPr>
        </p:nvSpPr>
        <p:spPr/>
        <p:txBody>
          <a:bodyPr/>
          <a:lstStyle/>
          <a:p>
            <a:fld id="{519F01E9-C820-438B-B588-BF91308CA108}" type="slidenum">
              <a:rPr lang="en-US" smtClean="0"/>
              <a:t>7</a:t>
            </a:fld>
            <a:endParaRPr lang="en-US"/>
          </a:p>
        </p:txBody>
      </p:sp>
    </p:spTree>
    <p:extLst>
      <p:ext uri="{BB962C8B-B14F-4D97-AF65-F5344CB8AC3E}">
        <p14:creationId xmlns:p14="http://schemas.microsoft.com/office/powerpoint/2010/main" val="397389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FA850-042C-6B0E-4306-8DAFB7D7F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3AA06-7B20-5C35-4AE9-ED6FAAB88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96220-912B-79EF-9066-81C6AA4EDF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263054-BE72-4B36-DBCB-8513B2B16093}"/>
              </a:ext>
            </a:extLst>
          </p:cNvPr>
          <p:cNvSpPr>
            <a:spLocks noGrp="1"/>
          </p:cNvSpPr>
          <p:nvPr>
            <p:ph type="sldNum" sz="quarter" idx="5"/>
          </p:nvPr>
        </p:nvSpPr>
        <p:spPr/>
        <p:txBody>
          <a:bodyPr/>
          <a:lstStyle/>
          <a:p>
            <a:fld id="{519F01E9-C820-438B-B588-BF91308CA108}" type="slidenum">
              <a:rPr lang="en-US" smtClean="0"/>
              <a:t>9</a:t>
            </a:fld>
            <a:endParaRPr lang="en-US"/>
          </a:p>
        </p:txBody>
      </p:sp>
    </p:spTree>
    <p:extLst>
      <p:ext uri="{BB962C8B-B14F-4D97-AF65-F5344CB8AC3E}">
        <p14:creationId xmlns:p14="http://schemas.microsoft.com/office/powerpoint/2010/main" val="3722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FB385-86F1-C271-ABA0-E6F2D6E93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3B99F-9779-007B-BE2B-93114CB08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8DBC3-06DD-FBDE-F166-A0747D1CE2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21DCDA-A3E8-48F4-1DB8-B034EDC67596}"/>
              </a:ext>
            </a:extLst>
          </p:cNvPr>
          <p:cNvSpPr>
            <a:spLocks noGrp="1"/>
          </p:cNvSpPr>
          <p:nvPr>
            <p:ph type="sldNum" sz="quarter" idx="5"/>
          </p:nvPr>
        </p:nvSpPr>
        <p:spPr/>
        <p:txBody>
          <a:bodyPr/>
          <a:lstStyle/>
          <a:p>
            <a:fld id="{519F01E9-C820-438B-B588-BF91308CA108}" type="slidenum">
              <a:rPr lang="en-US" smtClean="0"/>
              <a:t>10</a:t>
            </a:fld>
            <a:endParaRPr lang="en-US"/>
          </a:p>
        </p:txBody>
      </p:sp>
    </p:spTree>
    <p:extLst>
      <p:ext uri="{BB962C8B-B14F-4D97-AF65-F5344CB8AC3E}">
        <p14:creationId xmlns:p14="http://schemas.microsoft.com/office/powerpoint/2010/main" val="300549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E6DA-9CBC-663C-59BA-6FB089C56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C4243-F382-0C5A-5737-AE5BEA0F2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AD6BA-00F1-4898-6F1C-0D4EBF8BBB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3B8B4D-7FCE-A431-D2DC-324B9A22F04D}"/>
              </a:ext>
            </a:extLst>
          </p:cNvPr>
          <p:cNvSpPr>
            <a:spLocks noGrp="1"/>
          </p:cNvSpPr>
          <p:nvPr>
            <p:ph type="sldNum" sz="quarter" idx="5"/>
          </p:nvPr>
        </p:nvSpPr>
        <p:spPr/>
        <p:txBody>
          <a:bodyPr/>
          <a:lstStyle/>
          <a:p>
            <a:fld id="{519F01E9-C820-438B-B588-BF91308CA108}" type="slidenum">
              <a:rPr lang="en-US" smtClean="0"/>
              <a:t>11</a:t>
            </a:fld>
            <a:endParaRPr lang="en-US"/>
          </a:p>
        </p:txBody>
      </p:sp>
    </p:spTree>
    <p:extLst>
      <p:ext uri="{BB962C8B-B14F-4D97-AF65-F5344CB8AC3E}">
        <p14:creationId xmlns:p14="http://schemas.microsoft.com/office/powerpoint/2010/main" val="147989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bg>
      <p:bgPr>
        <a:solidFill>
          <a:srgbClr val="DDE2E9"/>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57302" y="547690"/>
            <a:ext cx="6868388" cy="1988345"/>
          </a:xfrm>
        </p:spPr>
        <p:txBody>
          <a:bodyPr anchor="t"/>
          <a:lstStyle>
            <a:lvl1pPr>
              <a:defRPr b="1" baseline="0">
                <a:solidFill>
                  <a:srgbClr val="1E346E"/>
                </a:solidFill>
                <a:latin typeface="Nunito" charset="0"/>
                <a:ea typeface="Nunito" charset="0"/>
                <a:cs typeface="Nunito" charset="0"/>
              </a:defRPr>
            </a:lvl1pPr>
          </a:lstStyle>
          <a:p>
            <a:r>
              <a:rPr lang="en-US" dirty="0"/>
              <a:t>Headline goes here</a:t>
            </a:r>
          </a:p>
        </p:txBody>
      </p:sp>
      <p:sp>
        <p:nvSpPr>
          <p:cNvPr id="11" name="Picture Placeholder 2"/>
          <p:cNvSpPr>
            <a:spLocks noGrp="1"/>
          </p:cNvSpPr>
          <p:nvPr>
            <p:ph type="pic" idx="13"/>
          </p:nvPr>
        </p:nvSpPr>
        <p:spPr>
          <a:xfrm>
            <a:off x="9029702" y="-155863"/>
            <a:ext cx="9424552" cy="10583141"/>
          </a:xfrm>
          <a:ln w="44450">
            <a:solidFill>
              <a:srgbClr val="3C8DC7"/>
            </a:solidFill>
            <a:miter lim="800000"/>
          </a:ln>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pic>
        <p:nvPicPr>
          <p:cNvPr id="12" name="Picture 11"/>
          <p:cNvPicPr>
            <a:picLocks noChangeAspect="1"/>
          </p:cNvPicPr>
          <p:nvPr userDrawn="1"/>
        </p:nvPicPr>
        <p:blipFill>
          <a:blip r:embed="rId2"/>
          <a:stretch>
            <a:fillRect/>
          </a:stretch>
        </p:blipFill>
        <p:spPr>
          <a:xfrm>
            <a:off x="15718068" y="815240"/>
            <a:ext cx="1312632" cy="246119"/>
          </a:xfrm>
          <a:prstGeom prst="rect">
            <a:avLst/>
          </a:prstGeom>
        </p:spPr>
      </p:pic>
      <p:sp>
        <p:nvSpPr>
          <p:cNvPr id="15" name="Content Placeholder 2"/>
          <p:cNvSpPr>
            <a:spLocks noGrp="1"/>
          </p:cNvSpPr>
          <p:nvPr>
            <p:ph idx="1"/>
          </p:nvPr>
        </p:nvSpPr>
        <p:spPr>
          <a:xfrm>
            <a:off x="1257301" y="2930237"/>
            <a:ext cx="6868390" cy="6748896"/>
          </a:xfrm>
        </p:spPr>
        <p:txBody>
          <a:bodyPr>
            <a:normAutofit/>
          </a:bodyPr>
          <a:lstStyle>
            <a:lvl1pPr marL="0" indent="0">
              <a:buClr>
                <a:srgbClr val="5078BB"/>
              </a:buClr>
              <a:buNone/>
              <a:defRPr sz="2700">
                <a:latin typeface="Open Sans" charset="0"/>
                <a:ea typeface="Open Sans" charset="0"/>
                <a:cs typeface="Open Sans" charset="0"/>
              </a:defRPr>
            </a:lvl1pPr>
            <a:lvl2pPr marL="514350" indent="0">
              <a:buClr>
                <a:srgbClr val="5078BB"/>
              </a:buClr>
              <a:buNone/>
              <a:defRPr>
                <a:latin typeface="Open Sans" charset="0"/>
                <a:ea typeface="Open Sans" charset="0"/>
                <a:cs typeface="Open Sans" charset="0"/>
              </a:defRPr>
            </a:lvl2pPr>
            <a:lvl3pPr marL="1028700" indent="0">
              <a:buClr>
                <a:srgbClr val="5078BB"/>
              </a:buClr>
              <a:buNone/>
              <a:defRPr>
                <a:latin typeface="Open Sans" charset="0"/>
                <a:ea typeface="Open Sans" charset="0"/>
                <a:cs typeface="Open Sans" charset="0"/>
              </a:defRPr>
            </a:lvl3pPr>
            <a:lvl4pPr marL="1543050" indent="0">
              <a:buClr>
                <a:srgbClr val="5078BB"/>
              </a:buClr>
              <a:buNone/>
              <a:defRPr>
                <a:latin typeface="Open Sans" charset="0"/>
                <a:ea typeface="Open Sans" charset="0"/>
                <a:cs typeface="Open Sans" charset="0"/>
              </a:defRPr>
            </a:lvl4pPr>
            <a:lvl5pPr marL="2057400" indent="0">
              <a:buClr>
                <a:srgbClr val="5078BB"/>
              </a:buClr>
              <a:buNone/>
              <a:defRPr>
                <a:latin typeface="Open Sans" charset="0"/>
                <a:ea typeface="Open Sans" charset="0"/>
                <a:cs typeface="Open Sans" charset="0"/>
              </a:defRPr>
            </a:lvl5pPr>
          </a:lstStyle>
          <a:p>
            <a:pPr lvl="0"/>
            <a:r>
              <a:rPr lang="en-US" dirty="0"/>
              <a:t>Click to edit Master text styles</a:t>
            </a:r>
          </a:p>
        </p:txBody>
      </p:sp>
    </p:spTree>
    <p:extLst>
      <p:ext uri="{BB962C8B-B14F-4D97-AF65-F5344CB8AC3E}">
        <p14:creationId xmlns:p14="http://schemas.microsoft.com/office/powerpoint/2010/main" val="1885974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Content Placeholder 2"/>
          <p:cNvSpPr>
            <a:spLocks noGrp="1"/>
          </p:cNvSpPr>
          <p:nvPr>
            <p:ph idx="1"/>
          </p:nvPr>
        </p:nvSpPr>
        <p:spPr>
          <a:xfrm>
            <a:off x="1257300" y="2803585"/>
            <a:ext cx="15773400" cy="4210280"/>
          </a:xfrm>
        </p:spPr>
        <p:txBody>
          <a:bodyPr/>
          <a:lstStyle>
            <a:lvl1pPr>
              <a:buClr>
                <a:srgbClr val="5078BB"/>
              </a:buClr>
              <a:defRPr>
                <a:latin typeface="Open Sans" charset="0"/>
                <a:ea typeface="Open Sans" charset="0"/>
                <a:cs typeface="Open Sans" charset="0"/>
              </a:defRPr>
            </a:lvl1pPr>
            <a:lvl2pPr>
              <a:buClr>
                <a:srgbClr val="5078BB"/>
              </a:buClr>
              <a:defRPr>
                <a:latin typeface="Open Sans" charset="0"/>
                <a:ea typeface="Open Sans" charset="0"/>
                <a:cs typeface="Open Sans" charset="0"/>
              </a:defRPr>
            </a:lvl2pPr>
            <a:lvl3pPr>
              <a:buClr>
                <a:srgbClr val="5078BB"/>
              </a:buClr>
              <a:defRPr>
                <a:latin typeface="Open Sans" charset="0"/>
                <a:ea typeface="Open Sans" charset="0"/>
                <a:cs typeface="Open Sans" charset="0"/>
              </a:defRPr>
            </a:lvl3pPr>
            <a:lvl4pPr>
              <a:buClr>
                <a:srgbClr val="5078BB"/>
              </a:buClr>
              <a:defRPr>
                <a:latin typeface="Open Sans" charset="0"/>
                <a:ea typeface="Open Sans" charset="0"/>
                <a:cs typeface="Open Sans" charset="0"/>
              </a:defRPr>
            </a:lvl4pPr>
            <a:lvl5pPr>
              <a:buClr>
                <a:srgbClr val="5078BB"/>
              </a:buClr>
              <a:defRPr>
                <a:latin typeface="Open Sans" charset="0"/>
                <a:ea typeface="Open Sans" charset="0"/>
                <a:cs typeface="Open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15718068" y="815240"/>
            <a:ext cx="1312632" cy="246119"/>
          </a:xfrm>
          <a:prstGeom prst="rect">
            <a:avLst/>
          </a:prstGeom>
        </p:spPr>
      </p:pic>
      <p:sp>
        <p:nvSpPr>
          <p:cNvPr id="8" name="Picture Placeholder 2"/>
          <p:cNvSpPr>
            <a:spLocks noGrp="1"/>
          </p:cNvSpPr>
          <p:nvPr>
            <p:ph type="pic" idx="10"/>
          </p:nvPr>
        </p:nvSpPr>
        <p:spPr>
          <a:xfrm>
            <a:off x="-166253" y="7574975"/>
            <a:ext cx="9310254" cy="2867889"/>
          </a:xfrm>
          <a:ln w="44450">
            <a:noFill/>
            <a:miter lim="800000"/>
          </a:ln>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9" name="Title 1"/>
          <p:cNvSpPr>
            <a:spLocks noGrp="1"/>
          </p:cNvSpPr>
          <p:nvPr>
            <p:ph type="title" hasCustomPrompt="1"/>
          </p:nvPr>
        </p:nvSpPr>
        <p:spPr>
          <a:xfrm>
            <a:off x="1257301" y="547690"/>
            <a:ext cx="13643262" cy="1988345"/>
          </a:xfrm>
        </p:spPr>
        <p:txBody>
          <a:bodyPr anchor="t"/>
          <a:lstStyle>
            <a:lvl1pPr>
              <a:defRPr b="1" baseline="0">
                <a:solidFill>
                  <a:srgbClr val="1E346E"/>
                </a:solidFill>
                <a:latin typeface="Nunito" charset="0"/>
                <a:ea typeface="Nunito" charset="0"/>
                <a:cs typeface="Nunito" charset="0"/>
              </a:defRPr>
            </a:lvl1pPr>
          </a:lstStyle>
          <a:p>
            <a:r>
              <a:rPr lang="en-US" dirty="0"/>
              <a:t>Headline goes here</a:t>
            </a:r>
          </a:p>
        </p:txBody>
      </p:sp>
      <p:sp>
        <p:nvSpPr>
          <p:cNvPr id="10" name="Picture Placeholder 2"/>
          <p:cNvSpPr>
            <a:spLocks noGrp="1"/>
          </p:cNvSpPr>
          <p:nvPr>
            <p:ph type="pic" idx="11"/>
          </p:nvPr>
        </p:nvSpPr>
        <p:spPr>
          <a:xfrm>
            <a:off x="9143999" y="7574975"/>
            <a:ext cx="9310254" cy="2867889"/>
          </a:xfrm>
          <a:ln w="44450">
            <a:noFill/>
            <a:miter lim="800000"/>
          </a:ln>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Tree>
    <p:extLst>
      <p:ext uri="{BB962C8B-B14F-4D97-AF65-F5344CB8AC3E}">
        <p14:creationId xmlns:p14="http://schemas.microsoft.com/office/powerpoint/2010/main" val="358474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hyperlink" Target="https://safegroproject.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hyperlink" Target="https://hmacanada.org/hma-halal-certification/" TargetMode="External"/><Relationship Id="rId13" Type="http://schemas.openxmlformats.org/officeDocument/2006/relationships/image" Target="../media/image28.jpeg"/><Relationship Id="rId18" Type="http://schemas.openxmlformats.org/officeDocument/2006/relationships/hyperlink" Target="https://halalmontreal.com/halal-certification-process/" TargetMode="External"/><Relationship Id="rId3" Type="http://schemas.openxmlformats.org/officeDocument/2006/relationships/image" Target="../media/image2.jpeg"/><Relationship Id="rId7" Type="http://schemas.openxmlformats.org/officeDocument/2006/relationships/image" Target="../media/image25.jpeg"/><Relationship Id="rId12" Type="http://schemas.openxmlformats.org/officeDocument/2006/relationships/hyperlink" Target="http://www.canadahalalec.com/get-certified-2/" TargetMode="External"/><Relationship Id="rId17" Type="http://schemas.openxmlformats.org/officeDocument/2006/relationships/image" Target="../media/image30.jpeg"/><Relationship Id="rId2" Type="http://schemas.openxmlformats.org/officeDocument/2006/relationships/notesSlide" Target="../notesSlides/notesSlide10.xml"/><Relationship Id="rId16" Type="http://schemas.openxmlformats.org/officeDocument/2006/relationships/hyperlink" Target="https://www.halaladvisory.ca/how-it-works/" TargetMode="Externa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jpeg"/><Relationship Id="rId5" Type="http://schemas.openxmlformats.org/officeDocument/2006/relationships/hyperlink" Target="https://halalmontreal.com/" TargetMode="External"/><Relationship Id="rId15" Type="http://schemas.openxmlformats.org/officeDocument/2006/relationships/image" Target="../media/image29.png"/><Relationship Id="rId10" Type="http://schemas.openxmlformats.org/officeDocument/2006/relationships/hyperlink" Target="http://ifancc.org/" TargetMode="External"/><Relationship Id="rId19" Type="http://schemas.openxmlformats.org/officeDocument/2006/relationships/image" Target="../media/image31.png"/><Relationship Id="rId4" Type="http://schemas.openxmlformats.org/officeDocument/2006/relationships/hyperlink" Target="https://isnacanada.com/halal-certification/" TargetMode="External"/><Relationship Id="rId9" Type="http://schemas.openxmlformats.org/officeDocument/2006/relationships/image" Target="../media/image26.png"/><Relationship Id="rId14" Type="http://schemas.openxmlformats.org/officeDocument/2006/relationships/hyperlink" Target="https://www.chfcahala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2.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earch?sca_esv=348c8d072ed257bd&amp;sxsrf=AE3TifPTvadAjxnylmTRIXmrXygiacFu3g%3A1760109799062&amp;q=shahada&amp;sa=X&amp;ved=2ahUKEwiH2dr695mQAxW6mokEHS2WJzoQxccNegUI4QIQAg&amp;mstk=AUtExfCAURL3TtmNN6TVJ7k3d0dxswgbmkUDB8GHOVIdfZclA4cUXl27hTiUCc25euNYUnkP79bfvRnqfyE2kGwepzYV6JEI7zjakuNqCSNJJ8Ab-S9dQmBcRwGCHH-DlciDn3rHBe6WYgQ3Yk2Fx4uOopECQSTdFXpOqzTrmcL1O5uxknBf5ARx9ANqZRJGaOVIzumgRZelanjHWWQrqfAkmiSM5D8w9vLsDI8g353up5tI4DhZi6EaVGDlkpZRrMafLtCm6aIgxzl-1DfiaK0bO5bh&amp;csui=3" TargetMode="External"/><Relationship Id="rId2" Type="http://schemas.openxmlformats.org/officeDocument/2006/relationships/hyperlink" Target="https://www.google.com/search?sca_esv=348c8d072ed257bd&amp;sxsrf=AE3TifPTvadAjxnylmTRIXmrXygiacFu3g%3A1760109799062&amp;q=tasmiya&amp;sa=X&amp;ved=2ahUKEwiH2dr695mQAxW6mokEHS2WJzoQxccNegUI4QIQAQ&amp;mstk=AUtExfCAURL3TtmNN6TVJ7k3d0dxswgbmkUDB8GHOVIdfZclA4cUXl27hTiUCc25euNYUnkP79bfvRnqfyE2kGwepzYV6JEI7zjakuNqCSNJJ8Ab-S9dQmBcRwGCHH-DlciDn3rHBe6WYgQ3Yk2Fx4uOopECQSTdFXpOqzTrmcL1O5uxknBf5ARx9ANqZRJGaOVIzumgRZelanjHWWQrqfAkmiSM5D8w9vLsDI8g353up5tI4DhZi6EaVGDlkpZRrMafLtCm6aIgxzl-1DfiaK0bO5bh&amp;csui=3"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www.researchandmarkets.com/report/halal-foo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bonafideresearch.com/product/6208299418/canada-halal-food-and-beverages-market" TargetMode="External"/><Relationship Id="rId5" Type="http://schemas.openxmlformats.org/officeDocument/2006/relationships/hyperlink" Target="https://halalbureau.ca/halal-market-statistics/" TargetMode="External"/><Relationship Id="rId4" Type="http://schemas.openxmlformats.org/officeDocument/2006/relationships/hyperlink" Target="https://www.halaltimes.com/how-has-canadas-halal-food-space-evolv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6042317" y="347537"/>
            <a:ext cx="2800648" cy="1245121"/>
          </a:xfrm>
          <a:prstGeom prst="rect">
            <a:avLst/>
          </a:prstGeom>
        </p:spPr>
      </p:pic>
      <p:pic>
        <p:nvPicPr>
          <p:cNvPr id="6" name="Picture 6"/>
          <p:cNvPicPr>
            <a:picLocks noChangeAspect="1"/>
          </p:cNvPicPr>
          <p:nvPr/>
        </p:nvPicPr>
        <p:blipFill>
          <a:blip r:embed="rId4"/>
          <a:srcRect/>
          <a:stretch>
            <a:fillRect/>
          </a:stretch>
        </p:blipFill>
        <p:spPr>
          <a:xfrm>
            <a:off x="838200" y="162259"/>
            <a:ext cx="2711586" cy="950863"/>
          </a:xfrm>
          <a:prstGeom prst="rect">
            <a:avLst/>
          </a:prstGeom>
        </p:spPr>
      </p:pic>
      <p:pic>
        <p:nvPicPr>
          <p:cNvPr id="10" name="Picture 9">
            <a:extLst>
              <a:ext uri="{FF2B5EF4-FFF2-40B4-BE49-F238E27FC236}">
                <a16:creationId xmlns:a16="http://schemas.microsoft.com/office/drawing/2014/main" id="{5565EA8F-3C1C-B735-6BD2-DDD3BCDBC8D0}"/>
              </a:ext>
            </a:extLst>
          </p:cNvPr>
          <p:cNvPicPr>
            <a:picLocks noChangeAspect="1"/>
          </p:cNvPicPr>
          <p:nvPr/>
        </p:nvPicPr>
        <p:blipFill>
          <a:blip r:embed="rId5"/>
          <a:stretch>
            <a:fillRect/>
          </a:stretch>
        </p:blipFill>
        <p:spPr>
          <a:xfrm>
            <a:off x="11125196" y="244168"/>
            <a:ext cx="6324601" cy="1451861"/>
          </a:xfrm>
          <a:prstGeom prst="rect">
            <a:avLst/>
          </a:prstGeom>
        </p:spPr>
      </p:pic>
      <p:sp>
        <p:nvSpPr>
          <p:cNvPr id="12" name="TextBox 11">
            <a:extLst>
              <a:ext uri="{FF2B5EF4-FFF2-40B4-BE49-F238E27FC236}">
                <a16:creationId xmlns:a16="http://schemas.microsoft.com/office/drawing/2014/main" id="{CB70BA41-FB9F-3C81-9691-4431DB83D221}"/>
              </a:ext>
            </a:extLst>
          </p:cNvPr>
          <p:cNvSpPr txBox="1"/>
          <p:nvPr/>
        </p:nvSpPr>
        <p:spPr>
          <a:xfrm>
            <a:off x="3089865" y="1895567"/>
            <a:ext cx="11506199" cy="1446550"/>
          </a:xfrm>
          <a:prstGeom prst="rect">
            <a:avLst/>
          </a:prstGeom>
          <a:noFill/>
        </p:spPr>
        <p:txBody>
          <a:bodyPr wrap="square">
            <a:spAutoFit/>
          </a:bodyPr>
          <a:lstStyle/>
          <a:p>
            <a:pPr algn="ctr"/>
            <a:r>
              <a:rPr lang="en-US" sz="4800" b="1" dirty="0">
                <a:solidFill>
                  <a:schemeClr val="tx2">
                    <a:lumMod val="50000"/>
                  </a:schemeClr>
                </a:solidFill>
              </a:rPr>
              <a:t>Halal Food Production and Export in Canada</a:t>
            </a:r>
          </a:p>
          <a:p>
            <a:pPr algn="ctr"/>
            <a:r>
              <a:rPr lang="en-US" sz="4000" dirty="0">
                <a:solidFill>
                  <a:schemeClr val="tx2">
                    <a:lumMod val="50000"/>
                  </a:schemeClr>
                </a:solidFill>
                <a:latin typeface="Bodoni MT Condensed" panose="02070606080606020203" pitchFamily="18" charset="0"/>
              </a:rPr>
              <a:t>Dr. Brian G. Bedard</a:t>
            </a:r>
          </a:p>
        </p:txBody>
      </p:sp>
      <p:pic>
        <p:nvPicPr>
          <p:cNvPr id="1026" name="Picture 2" descr="Canada: Global Halal Food Market - HalalFocus.com - Daily Halal Market News">
            <a:extLst>
              <a:ext uri="{FF2B5EF4-FFF2-40B4-BE49-F238E27FC236}">
                <a16:creationId xmlns:a16="http://schemas.microsoft.com/office/drawing/2014/main" id="{9BF1DF9A-84E3-F3C9-96A6-2F5C8FFE4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3338653"/>
            <a:ext cx="11811000" cy="4259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49F280-B556-E161-EA32-A65EE91BCB46}"/>
              </a:ext>
            </a:extLst>
          </p:cNvPr>
          <p:cNvSpPr txBox="1"/>
          <p:nvPr/>
        </p:nvSpPr>
        <p:spPr>
          <a:xfrm>
            <a:off x="-685800" y="8650035"/>
            <a:ext cx="9144000" cy="646331"/>
          </a:xfrm>
          <a:prstGeom prst="rect">
            <a:avLst/>
          </a:prstGeom>
          <a:noFill/>
        </p:spPr>
        <p:txBody>
          <a:bodyPr wrap="square">
            <a:spAutoFit/>
          </a:bodyPr>
          <a:lstStyle/>
          <a:p>
            <a:pPr algn="ctr"/>
            <a:r>
              <a:rPr lang="en-CA" sz="3600" b="1" dirty="0">
                <a:solidFill>
                  <a:srgbClr val="0070C0"/>
                </a:solidFill>
                <a:hlinkClick r:id="rId7"/>
              </a:rPr>
              <a:t>https://safegroproject.com/</a:t>
            </a:r>
            <a:endParaRPr lang="en-CA" sz="3600" b="1" dirty="0">
              <a:solidFill>
                <a:srgbClr val="0070C0"/>
              </a:solidFill>
            </a:endParaRPr>
          </a:p>
        </p:txBody>
      </p:sp>
      <p:pic>
        <p:nvPicPr>
          <p:cNvPr id="8" name="Picture 7" descr="A qr code with black dots&#10;&#10;AI-generated content may be incorrect.">
            <a:extLst>
              <a:ext uri="{FF2B5EF4-FFF2-40B4-BE49-F238E27FC236}">
                <a16:creationId xmlns:a16="http://schemas.microsoft.com/office/drawing/2014/main" id="{E032814B-9D66-AC28-5321-FC2B0255E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42573" y="6994707"/>
            <a:ext cx="3192527" cy="31925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A1099-77EC-BE47-1F43-2A3FAA796E42}"/>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1D00D332-0AD4-4037-3DF0-5328E017151E}"/>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C8E5193C-FB31-8FF9-9A06-13EC253EB49D}"/>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EF32F960-470E-1906-6139-ABECEDB8AD7B}"/>
              </a:ext>
            </a:extLst>
          </p:cNvPr>
          <p:cNvSpPr txBox="1"/>
          <p:nvPr/>
        </p:nvSpPr>
        <p:spPr>
          <a:xfrm>
            <a:off x="2133600" y="89925"/>
            <a:ext cx="13182600" cy="830997"/>
          </a:xfrm>
          <a:prstGeom prst="rect">
            <a:avLst/>
          </a:prstGeom>
          <a:noFill/>
        </p:spPr>
        <p:txBody>
          <a:bodyPr wrap="square" rtlCol="0">
            <a:spAutoFit/>
          </a:bodyPr>
          <a:lstStyle/>
          <a:p>
            <a:pPr algn="ctr"/>
            <a:r>
              <a:rPr lang="en-US" sz="4800" b="1" dirty="0">
                <a:solidFill>
                  <a:schemeClr val="tx2"/>
                </a:solidFill>
              </a:rPr>
              <a:t>1. Hala Food Market </a:t>
            </a:r>
            <a:r>
              <a:rPr lang="en-US" sz="4000" b="1" dirty="0">
                <a:solidFill>
                  <a:schemeClr val="tx2"/>
                </a:solidFill>
              </a:rPr>
              <a:t>(5/5)</a:t>
            </a:r>
          </a:p>
        </p:txBody>
      </p:sp>
      <p:sp>
        <p:nvSpPr>
          <p:cNvPr id="2" name="TextBox 1">
            <a:extLst>
              <a:ext uri="{FF2B5EF4-FFF2-40B4-BE49-F238E27FC236}">
                <a16:creationId xmlns:a16="http://schemas.microsoft.com/office/drawing/2014/main" id="{AD87A55D-4812-36E7-8395-20C3E73B3BCE}"/>
              </a:ext>
            </a:extLst>
          </p:cNvPr>
          <p:cNvSpPr txBox="1"/>
          <p:nvPr/>
        </p:nvSpPr>
        <p:spPr>
          <a:xfrm>
            <a:off x="0" y="1940542"/>
            <a:ext cx="5791200" cy="646331"/>
          </a:xfrm>
          <a:prstGeom prst="rect">
            <a:avLst/>
          </a:prstGeom>
          <a:noFill/>
        </p:spPr>
        <p:txBody>
          <a:bodyPr wrap="square" rtlCol="0">
            <a:spAutoFit/>
          </a:bodyPr>
          <a:lstStyle/>
          <a:p>
            <a:r>
              <a:rPr lang="en-US" sz="3600" b="1" dirty="0">
                <a:solidFill>
                  <a:schemeClr val="tx2">
                    <a:lumMod val="75000"/>
                  </a:schemeClr>
                </a:solidFill>
              </a:rPr>
              <a:t>Canada Halal food </a:t>
            </a:r>
            <a:r>
              <a:rPr lang="en-US" sz="3600" b="1" dirty="0"/>
              <a:t>exports</a:t>
            </a:r>
          </a:p>
        </p:txBody>
      </p:sp>
      <p:pic>
        <p:nvPicPr>
          <p:cNvPr id="3" name="Picture 2" descr="Đã tạo hình ảnh">
            <a:extLst>
              <a:ext uri="{FF2B5EF4-FFF2-40B4-BE49-F238E27FC236}">
                <a16:creationId xmlns:a16="http://schemas.microsoft.com/office/drawing/2014/main" id="{25F7E4DB-5CEE-46B5-DA01-544CD25C8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920921"/>
            <a:ext cx="11506200" cy="927615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iddle East - Canadian Beef">
            <a:extLst>
              <a:ext uri="{FF2B5EF4-FFF2-40B4-BE49-F238E27FC236}">
                <a16:creationId xmlns:a16="http://schemas.microsoft.com/office/drawing/2014/main" id="{01A9F746-8769-9069-2B84-4CFCA05AC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543300"/>
            <a:ext cx="3582307" cy="2780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0B4B0A-E705-0892-81A2-0F2ECCF7079A}"/>
              </a:ext>
            </a:extLst>
          </p:cNvPr>
          <p:cNvSpPr txBox="1"/>
          <p:nvPr/>
        </p:nvSpPr>
        <p:spPr>
          <a:xfrm>
            <a:off x="0" y="7561628"/>
            <a:ext cx="6781800" cy="1569660"/>
          </a:xfrm>
          <a:prstGeom prst="rect">
            <a:avLst/>
          </a:prstGeom>
          <a:noFill/>
        </p:spPr>
        <p:txBody>
          <a:bodyPr wrap="square">
            <a:spAutoFit/>
          </a:bodyPr>
          <a:lstStyle/>
          <a:p>
            <a:r>
              <a:rPr lang="en-US" sz="3200" dirty="0">
                <a:solidFill>
                  <a:schemeClr val="tx2">
                    <a:lumMod val="75000"/>
                  </a:schemeClr>
                </a:solidFill>
                <a:latin typeface="Arial" panose="020B0604020202020204" pitchFamily="34" charset="0"/>
                <a:cs typeface="Arial" panose="020B0604020202020204" pitchFamily="34" charset="0"/>
              </a:rPr>
              <a:t>Canada's Halal Meat Exports to the Middle East Hit $200M in 2024, marking a 50% Surge Since 2020</a:t>
            </a:r>
          </a:p>
        </p:txBody>
      </p:sp>
    </p:spTree>
    <p:extLst>
      <p:ext uri="{BB962C8B-B14F-4D97-AF65-F5344CB8AC3E}">
        <p14:creationId xmlns:p14="http://schemas.microsoft.com/office/powerpoint/2010/main" val="302752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A9B5-91FB-DF4C-3054-72D9EC0EFF0C}"/>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BEC9A67B-81E4-EDD2-3A28-45EC843FAD8B}"/>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A54B7AB5-E566-1119-995D-71367BDF02F1}"/>
              </a:ext>
            </a:extLst>
          </p:cNvPr>
          <p:cNvSpPr txBox="1"/>
          <p:nvPr/>
        </p:nvSpPr>
        <p:spPr>
          <a:xfrm>
            <a:off x="187159" y="9622643"/>
            <a:ext cx="19474837" cy="256480"/>
          </a:xfrm>
          <a:prstGeom prst="rect">
            <a:avLst/>
          </a:prstGeom>
        </p:spPr>
        <p:txBody>
          <a:bodyPr wrap="square"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614087C6-3213-8607-6077-DA8E0F1C5BCA}"/>
              </a:ext>
            </a:extLst>
          </p:cNvPr>
          <p:cNvSpPr txBox="1"/>
          <p:nvPr/>
        </p:nvSpPr>
        <p:spPr>
          <a:xfrm>
            <a:off x="2274104" y="807303"/>
            <a:ext cx="13182600" cy="830997"/>
          </a:xfrm>
          <a:prstGeom prst="rect">
            <a:avLst/>
          </a:prstGeom>
          <a:noFill/>
        </p:spPr>
        <p:txBody>
          <a:bodyPr wrap="square" rtlCol="0">
            <a:spAutoFit/>
          </a:bodyPr>
          <a:lstStyle/>
          <a:p>
            <a:pPr algn="ctr"/>
            <a:r>
              <a:rPr lang="en-US" sz="4800" b="1" dirty="0">
                <a:solidFill>
                  <a:schemeClr val="tx2"/>
                </a:solidFill>
              </a:rPr>
              <a:t>2. Halal Certification in Canada </a:t>
            </a:r>
            <a:r>
              <a:rPr lang="en-US" sz="4000" b="1" dirty="0">
                <a:solidFill>
                  <a:schemeClr val="tx2"/>
                </a:solidFill>
              </a:rPr>
              <a:t>(1/3)</a:t>
            </a:r>
            <a:endParaRPr lang="en-US" sz="4000" b="1" i="1" dirty="0">
              <a:solidFill>
                <a:schemeClr val="tx2"/>
              </a:solidFill>
            </a:endParaRPr>
          </a:p>
        </p:txBody>
      </p:sp>
      <p:sp>
        <p:nvSpPr>
          <p:cNvPr id="6" name="TextBox 5">
            <a:extLst>
              <a:ext uri="{FF2B5EF4-FFF2-40B4-BE49-F238E27FC236}">
                <a16:creationId xmlns:a16="http://schemas.microsoft.com/office/drawing/2014/main" id="{5FCF8BD3-19A9-33BD-20F4-901903009F32}"/>
              </a:ext>
            </a:extLst>
          </p:cNvPr>
          <p:cNvSpPr txBox="1"/>
          <p:nvPr/>
        </p:nvSpPr>
        <p:spPr>
          <a:xfrm>
            <a:off x="8991600" y="1909641"/>
            <a:ext cx="9261928" cy="954107"/>
          </a:xfrm>
          <a:prstGeom prst="rect">
            <a:avLst/>
          </a:prstGeom>
          <a:solidFill>
            <a:schemeClr val="accent5"/>
          </a:solid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Halal Certification → ensures Islamic compliance</a:t>
            </a:r>
          </a:p>
          <a:p>
            <a:r>
              <a:rPr lang="en-US" sz="2800" dirty="0">
                <a:solidFill>
                  <a:schemeClr val="bg1"/>
                </a:solidFill>
                <a:latin typeface="Arial" panose="020B0604020202020204" pitchFamily="34" charset="0"/>
                <a:cs typeface="Arial" panose="020B0604020202020204" pitchFamily="34" charset="0"/>
              </a:rPr>
              <a:t>Auditing &amp; Monitoring → entire supply chain</a:t>
            </a:r>
          </a:p>
        </p:txBody>
      </p:sp>
      <p:sp>
        <p:nvSpPr>
          <p:cNvPr id="11" name="TextBox 10">
            <a:extLst>
              <a:ext uri="{FF2B5EF4-FFF2-40B4-BE49-F238E27FC236}">
                <a16:creationId xmlns:a16="http://schemas.microsoft.com/office/drawing/2014/main" id="{92169109-DF09-D33D-2D2D-8F1E27102BF0}"/>
              </a:ext>
            </a:extLst>
          </p:cNvPr>
          <p:cNvSpPr txBox="1"/>
          <p:nvPr/>
        </p:nvSpPr>
        <p:spPr>
          <a:xfrm>
            <a:off x="960523" y="3202724"/>
            <a:ext cx="8889234" cy="5925340"/>
          </a:xfrm>
          <a:prstGeom prst="rect">
            <a:avLst/>
          </a:prstGeom>
          <a:noFill/>
        </p:spPr>
        <p:txBody>
          <a:bodyPr wrap="square">
            <a:spAutoFit/>
          </a:bodyPr>
          <a:lstStyle/>
          <a:p>
            <a:pPr>
              <a:lnSpc>
                <a:spcPct val="150000"/>
              </a:lnSpc>
              <a:buFont typeface="Arial" panose="020B0604020202020204" pitchFamily="34" charset="0"/>
              <a:buChar char="•"/>
            </a:pPr>
            <a:r>
              <a:rPr lang="en-US" sz="3200" b="1" dirty="0">
                <a:solidFill>
                  <a:schemeClr val="tx2">
                    <a:lumMod val="75000"/>
                  </a:schemeClr>
                </a:solidFill>
              </a:rPr>
              <a:t> Compliance with Islamic Law</a:t>
            </a:r>
          </a:p>
          <a:p>
            <a:pPr lvl="1">
              <a:lnSpc>
                <a:spcPct val="150000"/>
              </a:lnSpc>
              <a:buFont typeface="Arial" panose="020B0604020202020204" pitchFamily="34" charset="0"/>
              <a:buChar char="•"/>
            </a:pPr>
            <a:r>
              <a:rPr lang="en-US" sz="3200" dirty="0">
                <a:solidFill>
                  <a:schemeClr val="tx2">
                    <a:lumMod val="75000"/>
                  </a:schemeClr>
                </a:solidFill>
              </a:rPr>
              <a:t> proper slaughter</a:t>
            </a:r>
          </a:p>
          <a:p>
            <a:pPr>
              <a:lnSpc>
                <a:spcPct val="150000"/>
              </a:lnSpc>
              <a:buFont typeface="Arial" panose="020B0604020202020204" pitchFamily="34" charset="0"/>
              <a:buChar char="•"/>
            </a:pPr>
            <a:r>
              <a:rPr lang="en-US" sz="3200" b="1" dirty="0">
                <a:solidFill>
                  <a:schemeClr val="tx2">
                    <a:lumMod val="75000"/>
                  </a:schemeClr>
                </a:solidFill>
              </a:rPr>
              <a:t> Auditing &amp; Inspection</a:t>
            </a:r>
          </a:p>
          <a:p>
            <a:pPr lvl="1">
              <a:lnSpc>
                <a:spcPct val="150000"/>
              </a:lnSpc>
              <a:buFont typeface="Arial" panose="020B0604020202020204" pitchFamily="34" charset="0"/>
              <a:buChar char="•"/>
            </a:pPr>
            <a:r>
              <a:rPr lang="en-US" sz="3200" b="1" dirty="0">
                <a:solidFill>
                  <a:schemeClr val="tx2">
                    <a:lumMod val="75000"/>
                  </a:schemeClr>
                </a:solidFill>
              </a:rPr>
              <a:t> </a:t>
            </a:r>
            <a:r>
              <a:rPr lang="en-US" sz="3200" dirty="0">
                <a:solidFill>
                  <a:schemeClr val="tx2">
                    <a:lumMod val="75000"/>
                  </a:schemeClr>
                </a:solidFill>
              </a:rPr>
              <a:t>facilities comply, ingredients, processes</a:t>
            </a:r>
          </a:p>
          <a:p>
            <a:pPr>
              <a:lnSpc>
                <a:spcPct val="150000"/>
              </a:lnSpc>
              <a:buFont typeface="Arial" panose="020B0604020202020204" pitchFamily="34" charset="0"/>
              <a:buChar char="•"/>
            </a:pPr>
            <a:r>
              <a:rPr lang="en-US" sz="3200" b="1" dirty="0">
                <a:solidFill>
                  <a:schemeClr val="tx2">
                    <a:lumMod val="75000"/>
                  </a:schemeClr>
                </a:solidFill>
              </a:rPr>
              <a:t> Continuous Monitoring</a:t>
            </a:r>
          </a:p>
          <a:p>
            <a:pPr lvl="1">
              <a:lnSpc>
                <a:spcPct val="150000"/>
              </a:lnSpc>
              <a:buFont typeface="Arial" panose="020B0604020202020204" pitchFamily="34" charset="0"/>
              <a:buChar char="•"/>
            </a:pPr>
            <a:r>
              <a:rPr lang="en-US" sz="3200" b="1" dirty="0">
                <a:solidFill>
                  <a:schemeClr val="tx2">
                    <a:lumMod val="75000"/>
                  </a:schemeClr>
                </a:solidFill>
              </a:rPr>
              <a:t> </a:t>
            </a:r>
            <a:r>
              <a:rPr lang="en-US" sz="3200" dirty="0">
                <a:solidFill>
                  <a:schemeClr val="tx2">
                    <a:lumMod val="75000"/>
                  </a:schemeClr>
                </a:solidFill>
              </a:rPr>
              <a:t>maintain standards post-certification audit</a:t>
            </a:r>
          </a:p>
          <a:p>
            <a:pPr>
              <a:lnSpc>
                <a:spcPct val="150000"/>
              </a:lnSpc>
              <a:buFont typeface="Arial" panose="020B0604020202020204" pitchFamily="34" charset="0"/>
              <a:buChar char="•"/>
            </a:pPr>
            <a:r>
              <a:rPr lang="en-US" sz="3200" b="1" dirty="0">
                <a:solidFill>
                  <a:schemeClr val="tx2">
                    <a:lumMod val="75000"/>
                  </a:schemeClr>
                </a:solidFill>
              </a:rPr>
              <a:t> Product Labeling</a:t>
            </a:r>
          </a:p>
          <a:p>
            <a:pPr lvl="1">
              <a:lnSpc>
                <a:spcPct val="150000"/>
              </a:lnSpc>
              <a:buFont typeface="Arial" panose="020B0604020202020204" pitchFamily="34" charset="0"/>
              <a:buChar char="•"/>
            </a:pPr>
            <a:r>
              <a:rPr lang="en-US" sz="3200" dirty="0">
                <a:solidFill>
                  <a:schemeClr val="tx2">
                    <a:lumMod val="75000"/>
                  </a:schemeClr>
                </a:solidFill>
              </a:rPr>
              <a:t> certifier’s logo for consumer assurance</a:t>
            </a:r>
          </a:p>
        </p:txBody>
      </p:sp>
      <p:pic>
        <p:nvPicPr>
          <p:cNvPr id="8194" name="Picture 2">
            <a:extLst>
              <a:ext uri="{FF2B5EF4-FFF2-40B4-BE49-F238E27FC236}">
                <a16:creationId xmlns:a16="http://schemas.microsoft.com/office/drawing/2014/main" id="{EDAC266D-C467-206F-B7BC-D4CD2C923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8221" y="3070864"/>
            <a:ext cx="8116065" cy="68082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A4E2874-9946-F9C8-63AE-02CCB40FD945}"/>
              </a:ext>
            </a:extLst>
          </p:cNvPr>
          <p:cNvSpPr txBox="1"/>
          <p:nvPr/>
        </p:nvSpPr>
        <p:spPr>
          <a:xfrm>
            <a:off x="1676400" y="1994510"/>
            <a:ext cx="6376508" cy="646331"/>
          </a:xfrm>
          <a:prstGeom prst="rect">
            <a:avLst/>
          </a:prstGeom>
          <a:noFill/>
        </p:spPr>
        <p:txBody>
          <a:bodyPr wrap="square">
            <a:spAutoFit/>
          </a:bodyPr>
          <a:lstStyle/>
          <a:p>
            <a:pPr algn="ctr">
              <a:spcBef>
                <a:spcPts val="1600"/>
              </a:spcBef>
              <a:spcAft>
                <a:spcPts val="800"/>
              </a:spcAft>
              <a:buNone/>
            </a:pPr>
            <a:r>
              <a:rPr lang="en-US" sz="3600" b="1" u="sng" dirty="0">
                <a:solidFill>
                  <a:schemeClr val="tx2">
                    <a:lumMod val="75000"/>
                  </a:schemeClr>
                </a:solidFill>
              </a:rPr>
              <a:t>Halal Certification Process</a:t>
            </a:r>
            <a:endParaRPr lang="en-US" sz="3600" b="1" u="sng"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37731A8A-E5B1-B991-4CF5-79BDDCE2B79B}"/>
              </a:ext>
            </a:extLst>
          </p:cNvPr>
          <p:cNvSpPr txBox="1"/>
          <p:nvPr/>
        </p:nvSpPr>
        <p:spPr>
          <a:xfrm>
            <a:off x="12661899" y="9597306"/>
            <a:ext cx="4343400" cy="369332"/>
          </a:xfrm>
          <a:prstGeom prst="rect">
            <a:avLst/>
          </a:prstGeom>
          <a:noFill/>
        </p:spPr>
        <p:txBody>
          <a:bodyPr wrap="square" rtlCol="0">
            <a:spAutoFit/>
          </a:bodyPr>
          <a:lstStyle/>
          <a:p>
            <a:r>
              <a:rPr lang="en-US" dirty="0"/>
              <a:t>https://halalcs.ca/halal-process/</a:t>
            </a:r>
          </a:p>
        </p:txBody>
      </p:sp>
      <p:sp>
        <p:nvSpPr>
          <p:cNvPr id="2" name="Arrow: Notched Right 1">
            <a:extLst>
              <a:ext uri="{FF2B5EF4-FFF2-40B4-BE49-F238E27FC236}">
                <a16:creationId xmlns:a16="http://schemas.microsoft.com/office/drawing/2014/main" id="{2E38D797-0D14-DA96-AF34-2F3FEB287932}"/>
              </a:ext>
            </a:extLst>
          </p:cNvPr>
          <p:cNvSpPr/>
          <p:nvPr/>
        </p:nvSpPr>
        <p:spPr>
          <a:xfrm>
            <a:off x="7696200" y="2165712"/>
            <a:ext cx="978408" cy="48463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97817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490D7-7EBE-34A3-8C1C-126DA3F6D439}"/>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35F231D1-5822-AF26-C11F-4E4BED61DC27}"/>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941863A0-50BB-9227-D8DE-CC294BED3992}"/>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332B47A6-1041-D479-059C-9A7A68AA66A5}"/>
              </a:ext>
            </a:extLst>
          </p:cNvPr>
          <p:cNvSpPr txBox="1"/>
          <p:nvPr/>
        </p:nvSpPr>
        <p:spPr>
          <a:xfrm>
            <a:off x="2274104" y="807303"/>
            <a:ext cx="13182600" cy="830997"/>
          </a:xfrm>
          <a:prstGeom prst="rect">
            <a:avLst/>
          </a:prstGeom>
          <a:noFill/>
        </p:spPr>
        <p:txBody>
          <a:bodyPr wrap="square" rtlCol="0">
            <a:spAutoFit/>
          </a:bodyPr>
          <a:lstStyle/>
          <a:p>
            <a:pPr algn="ctr"/>
            <a:r>
              <a:rPr lang="en-US" sz="4800" b="1" dirty="0">
                <a:solidFill>
                  <a:schemeClr val="tx2"/>
                </a:solidFill>
              </a:rPr>
              <a:t>2. Halal Certification in Canada </a:t>
            </a:r>
            <a:r>
              <a:rPr lang="en-US" sz="4000" b="1" dirty="0">
                <a:solidFill>
                  <a:schemeClr val="tx2"/>
                </a:solidFill>
              </a:rPr>
              <a:t>(2/3)</a:t>
            </a:r>
            <a:endParaRPr lang="en-US" sz="4000" b="1" i="1" dirty="0">
              <a:solidFill>
                <a:schemeClr val="tx2"/>
              </a:solidFill>
            </a:endParaRPr>
          </a:p>
        </p:txBody>
      </p:sp>
      <p:sp>
        <p:nvSpPr>
          <p:cNvPr id="3" name="TextBox 2">
            <a:extLst>
              <a:ext uri="{FF2B5EF4-FFF2-40B4-BE49-F238E27FC236}">
                <a16:creationId xmlns:a16="http://schemas.microsoft.com/office/drawing/2014/main" id="{050C1828-F862-5788-8073-584896582980}"/>
              </a:ext>
            </a:extLst>
          </p:cNvPr>
          <p:cNvSpPr txBox="1"/>
          <p:nvPr/>
        </p:nvSpPr>
        <p:spPr>
          <a:xfrm>
            <a:off x="914400" y="1950303"/>
            <a:ext cx="6705600" cy="646331"/>
          </a:xfrm>
          <a:prstGeom prst="rect">
            <a:avLst/>
          </a:prstGeom>
          <a:noFill/>
        </p:spPr>
        <p:txBody>
          <a:bodyPr wrap="square">
            <a:spAutoFit/>
          </a:bodyPr>
          <a:lstStyle/>
          <a:p>
            <a:pPr>
              <a:spcBef>
                <a:spcPts val="1600"/>
              </a:spcBef>
              <a:spcAft>
                <a:spcPts val="800"/>
              </a:spcAft>
              <a:buNone/>
            </a:pPr>
            <a:r>
              <a:rPr lang="en-US" sz="3600" b="1" dirty="0">
                <a:solidFill>
                  <a:schemeClr val="tx2">
                    <a:lumMod val="75000"/>
                  </a:schemeClr>
                </a:solidFill>
                <a:effectLst/>
                <a:latin typeface="Times New Roman" panose="02020603050405020304" pitchFamily="18" charset="0"/>
                <a:ea typeface="Times New Roman" panose="02020603050405020304" pitchFamily="18" charset="0"/>
              </a:rPr>
              <a:t>Key Halal Certification Bodies</a:t>
            </a:r>
          </a:p>
        </p:txBody>
      </p:sp>
      <p:sp>
        <p:nvSpPr>
          <p:cNvPr id="5" name="TextBox 4">
            <a:extLst>
              <a:ext uri="{FF2B5EF4-FFF2-40B4-BE49-F238E27FC236}">
                <a16:creationId xmlns:a16="http://schemas.microsoft.com/office/drawing/2014/main" id="{19C20382-A8DB-C2B6-275B-386E1197BFEC}"/>
              </a:ext>
            </a:extLst>
          </p:cNvPr>
          <p:cNvSpPr txBox="1"/>
          <p:nvPr/>
        </p:nvSpPr>
        <p:spPr>
          <a:xfrm>
            <a:off x="1219200" y="4612252"/>
            <a:ext cx="2286000" cy="1200329"/>
          </a:xfrm>
          <a:prstGeom prst="rect">
            <a:avLst/>
          </a:prstGeom>
          <a:noFill/>
        </p:spPr>
        <p:txBody>
          <a:bodyPr wrap="square" rtlCol="0">
            <a:spAutoFit/>
          </a:bodyPr>
          <a:lstStyle/>
          <a:p>
            <a:r>
              <a:rPr lang="en-US" dirty="0">
                <a:solidFill>
                  <a:schemeClr val="tx2"/>
                </a:solidFill>
                <a:hlinkClick r:id="rId4">
                  <a:extLst>
                    <a:ext uri="{A12FA001-AC4F-418D-AE19-62706E023703}">
                      <ahyp:hlinkClr xmlns:ahyp="http://schemas.microsoft.com/office/drawing/2018/hyperlinkcolor" val="tx"/>
                    </a:ext>
                  </a:extLst>
                </a:hlinkClick>
              </a:rPr>
              <a:t>ISNA Halal Certification Services (ISNAHCS)</a:t>
            </a:r>
            <a:endParaRPr lang="en-US" dirty="0">
              <a:solidFill>
                <a:schemeClr val="tx2"/>
              </a:solidFill>
            </a:endParaRPr>
          </a:p>
          <a:p>
            <a:endParaRPr lang="en-US" dirty="0"/>
          </a:p>
        </p:txBody>
      </p:sp>
      <p:sp>
        <p:nvSpPr>
          <p:cNvPr id="8" name="TextBox 7">
            <a:extLst>
              <a:ext uri="{FF2B5EF4-FFF2-40B4-BE49-F238E27FC236}">
                <a16:creationId xmlns:a16="http://schemas.microsoft.com/office/drawing/2014/main" id="{1A1D1962-BC72-B05D-2930-B1DC5E0DB132}"/>
              </a:ext>
            </a:extLst>
          </p:cNvPr>
          <p:cNvSpPr txBox="1"/>
          <p:nvPr/>
        </p:nvSpPr>
        <p:spPr>
          <a:xfrm>
            <a:off x="4355127" y="4669845"/>
            <a:ext cx="2286000" cy="923330"/>
          </a:xfrm>
          <a:prstGeom prst="rect">
            <a:avLst/>
          </a:prstGeom>
          <a:noFill/>
        </p:spPr>
        <p:txBody>
          <a:bodyPr wrap="square" rtlCol="0">
            <a:spAutoFit/>
          </a:bodyPr>
          <a:lstStyle/>
          <a:p>
            <a:r>
              <a:rPr lang="en-US" dirty="0">
                <a:solidFill>
                  <a:schemeClr val="tx2"/>
                </a:solidFill>
                <a:hlinkClick r:id="rId5">
                  <a:extLst>
                    <a:ext uri="{A12FA001-AC4F-418D-AE19-62706E023703}">
                      <ahyp:hlinkClr xmlns:ahyp="http://schemas.microsoft.com/office/drawing/2018/hyperlinkcolor" val="tx"/>
                    </a:ext>
                  </a:extLst>
                </a:hlinkClick>
              </a:rPr>
              <a:t>Halal Montreal Certification Authority (HMCA)</a:t>
            </a:r>
            <a:endParaRPr lang="en-US" dirty="0">
              <a:solidFill>
                <a:schemeClr val="tx2"/>
              </a:solidFill>
            </a:endParaRPr>
          </a:p>
        </p:txBody>
      </p:sp>
      <p:pic>
        <p:nvPicPr>
          <p:cNvPr id="9224" name="Picture 8" descr="Halal Certification News | ISNA Halal Updates &amp; Insights">
            <a:extLst>
              <a:ext uri="{FF2B5EF4-FFF2-40B4-BE49-F238E27FC236}">
                <a16:creationId xmlns:a16="http://schemas.microsoft.com/office/drawing/2014/main" id="{F112E627-2328-CF6D-EDF5-3B77429C3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808" y="2733732"/>
            <a:ext cx="3048000" cy="198161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MCA Halal Marks -">
            <a:extLst>
              <a:ext uri="{FF2B5EF4-FFF2-40B4-BE49-F238E27FC236}">
                <a16:creationId xmlns:a16="http://schemas.microsoft.com/office/drawing/2014/main" id="{E1CAEC92-79A1-F29B-A2BA-23A5112857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3141" y="2804070"/>
            <a:ext cx="2143125" cy="19387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B846D1-3C33-F893-95CF-73928926A1AD}"/>
              </a:ext>
            </a:extLst>
          </p:cNvPr>
          <p:cNvSpPr txBox="1"/>
          <p:nvPr/>
        </p:nvSpPr>
        <p:spPr>
          <a:xfrm>
            <a:off x="7793841" y="4975751"/>
            <a:ext cx="2667000" cy="923330"/>
          </a:xfrm>
          <a:prstGeom prst="rect">
            <a:avLst/>
          </a:prstGeom>
          <a:noFill/>
        </p:spPr>
        <p:txBody>
          <a:bodyPr wrap="square" rtlCol="0">
            <a:spAutoFit/>
          </a:bodyPr>
          <a:lstStyle/>
          <a:p>
            <a:r>
              <a:rPr lang="en-US" dirty="0">
                <a:solidFill>
                  <a:schemeClr val="tx2"/>
                </a:solidFill>
                <a:hlinkClick r:id="rId8">
                  <a:extLst>
                    <a:ext uri="{A12FA001-AC4F-418D-AE19-62706E023703}">
                      <ahyp:hlinkClr xmlns:ahyp="http://schemas.microsoft.com/office/drawing/2018/hyperlinkcolor" val="tx"/>
                    </a:ext>
                  </a:extLst>
                </a:hlinkClick>
              </a:rPr>
              <a:t>Halal Monitoring Authority (HMA)</a:t>
            </a:r>
            <a:endParaRPr lang="en-US" dirty="0">
              <a:solidFill>
                <a:schemeClr val="tx2"/>
              </a:solidFill>
            </a:endParaRPr>
          </a:p>
          <a:p>
            <a:endParaRPr lang="en-US" dirty="0"/>
          </a:p>
        </p:txBody>
      </p:sp>
      <p:pic>
        <p:nvPicPr>
          <p:cNvPr id="9230" name="Picture 14" descr="Halal Monitoring Authority (HMA)">
            <a:extLst>
              <a:ext uri="{FF2B5EF4-FFF2-40B4-BE49-F238E27FC236}">
                <a16:creationId xmlns:a16="http://schemas.microsoft.com/office/drawing/2014/main" id="{2B57A21D-3002-CDE3-675A-484640B8A2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2910844"/>
            <a:ext cx="1944914" cy="19387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698B152-3043-64C4-0E69-81C140366045}"/>
              </a:ext>
            </a:extLst>
          </p:cNvPr>
          <p:cNvSpPr txBox="1"/>
          <p:nvPr/>
        </p:nvSpPr>
        <p:spPr>
          <a:xfrm>
            <a:off x="10890249" y="4823247"/>
            <a:ext cx="2667000" cy="1200329"/>
          </a:xfrm>
          <a:prstGeom prst="rect">
            <a:avLst/>
          </a:prstGeom>
          <a:noFill/>
        </p:spPr>
        <p:txBody>
          <a:bodyPr wrap="square" rtlCol="0">
            <a:spAutoFit/>
          </a:bodyPr>
          <a:lstStyle/>
          <a:p>
            <a:r>
              <a:rPr lang="en-US" dirty="0">
                <a:solidFill>
                  <a:schemeClr val="tx2"/>
                </a:solidFill>
                <a:hlinkClick r:id="rId10">
                  <a:extLst>
                    <a:ext uri="{A12FA001-AC4F-418D-AE19-62706E023703}">
                      <ahyp:hlinkClr xmlns:ahyp="http://schemas.microsoft.com/office/drawing/2018/hyperlinkcolor" val="tx"/>
                    </a:ext>
                  </a:extLst>
                </a:hlinkClick>
              </a:rPr>
              <a:t>The Islamic Food and Nutrition Council of Canada (IFANCC)</a:t>
            </a:r>
            <a:endParaRPr lang="en-US" dirty="0">
              <a:solidFill>
                <a:schemeClr val="tx2"/>
              </a:solidFill>
            </a:endParaRPr>
          </a:p>
          <a:p>
            <a:endParaRPr lang="en-US" dirty="0"/>
          </a:p>
        </p:txBody>
      </p:sp>
      <p:pic>
        <p:nvPicPr>
          <p:cNvPr id="9232" name="Picture 16" descr="IFANCC – Islamic Food and Nutrition Council of Canada">
            <a:extLst>
              <a:ext uri="{FF2B5EF4-FFF2-40B4-BE49-F238E27FC236}">
                <a16:creationId xmlns:a16="http://schemas.microsoft.com/office/drawing/2014/main" id="{9C6364CF-4B07-3965-25B2-3AF60FCF03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8648" y="2681982"/>
            <a:ext cx="2143125" cy="19757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1C52A1-9EBD-C15B-66DC-DA350A4D454B}"/>
              </a:ext>
            </a:extLst>
          </p:cNvPr>
          <p:cNvSpPr txBox="1"/>
          <p:nvPr/>
        </p:nvSpPr>
        <p:spPr>
          <a:xfrm rot="10800000" flipV="1">
            <a:off x="14123204" y="5300214"/>
            <a:ext cx="2667000" cy="369332"/>
          </a:xfrm>
          <a:prstGeom prst="rect">
            <a:avLst/>
          </a:prstGeom>
          <a:noFill/>
        </p:spPr>
        <p:txBody>
          <a:bodyPr wrap="square">
            <a:spAutoFit/>
          </a:bodyPr>
          <a:lstStyle/>
          <a:p>
            <a:pPr>
              <a:buNone/>
            </a:pPr>
            <a:r>
              <a:rPr lang="en-US" sz="1800" u="none" strike="noStrike" dirty="0">
                <a:solidFill>
                  <a:schemeClr val="tx2"/>
                </a:solidFill>
                <a:effectLst/>
                <a:uFill>
                  <a:solidFill>
                    <a:srgbClr val="000000"/>
                  </a:solidFill>
                </a:uFill>
                <a:latin typeface="Tahoma" panose="020B0604030504040204" pitchFamily="34" charset="0"/>
                <a:ea typeface="Times New Roman" panose="02020603050405020304" pitchFamily="18" charset="0"/>
                <a:hlinkClick r:id="rId12">
                  <a:extLst>
                    <a:ext uri="{A12FA001-AC4F-418D-AE19-62706E023703}">
                      <ahyp:hlinkClr xmlns:ahyp="http://schemas.microsoft.com/office/drawing/2018/hyperlinkcolor" val="tx"/>
                    </a:ext>
                  </a:extLst>
                </a:hlinkClick>
              </a:rPr>
              <a:t>Canada Halal EC</a:t>
            </a:r>
            <a:endParaRPr lang="en-US" sz="2000" dirty="0">
              <a:solidFill>
                <a:schemeClr val="tx2"/>
              </a:solidFill>
              <a:effectLst/>
              <a:latin typeface="Times New Roman" panose="02020603050405020304" pitchFamily="18" charset="0"/>
              <a:ea typeface="Times New Roman" panose="02020603050405020304" pitchFamily="18" charset="0"/>
            </a:endParaRPr>
          </a:p>
        </p:txBody>
      </p:sp>
      <p:pic>
        <p:nvPicPr>
          <p:cNvPr id="9236" name="Picture 20" descr="Home - CHEC | Your Trusted Source">
            <a:extLst>
              <a:ext uri="{FF2B5EF4-FFF2-40B4-BE49-F238E27FC236}">
                <a16:creationId xmlns:a16="http://schemas.microsoft.com/office/drawing/2014/main" id="{E93F6EEE-6556-1B9E-02EC-BCE5148D1D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14055" y="272447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4CB1FDC-D4C8-3FFC-D43E-8282037BF7D6}"/>
              </a:ext>
            </a:extLst>
          </p:cNvPr>
          <p:cNvSpPr txBox="1"/>
          <p:nvPr/>
        </p:nvSpPr>
        <p:spPr>
          <a:xfrm>
            <a:off x="531768" y="8833366"/>
            <a:ext cx="3644266" cy="646331"/>
          </a:xfrm>
          <a:prstGeom prst="rect">
            <a:avLst/>
          </a:prstGeom>
          <a:noFill/>
        </p:spPr>
        <p:txBody>
          <a:bodyPr wrap="square">
            <a:spAutoFit/>
          </a:bodyPr>
          <a:lstStyle/>
          <a:p>
            <a:pPr>
              <a:buNone/>
            </a:pPr>
            <a:r>
              <a:rPr lang="en-US" sz="1800" u="none" strike="noStrike" dirty="0">
                <a:solidFill>
                  <a:srgbClr val="215F9A"/>
                </a:solidFill>
                <a:effectLst/>
                <a:uFill>
                  <a:solidFill>
                    <a:srgbClr val="000000"/>
                  </a:solidFill>
                </a:uFill>
                <a:latin typeface="Tahoma" panose="020B0604030504040204" pitchFamily="34" charset="0"/>
                <a:ea typeface="Times New Roman" panose="02020603050405020304" pitchFamily="18" charset="0"/>
                <a:hlinkClick r:id="rId14"/>
              </a:rPr>
              <a:t>Canadian Halal Food Certifying Agency (CHFCA)</a:t>
            </a:r>
            <a:endParaRPr lang="en-US" sz="2000" dirty="0">
              <a:effectLst/>
              <a:latin typeface="Times New Roman" panose="02020603050405020304" pitchFamily="18" charset="0"/>
              <a:ea typeface="Times New Roman" panose="02020603050405020304" pitchFamily="18" charset="0"/>
            </a:endParaRPr>
          </a:p>
        </p:txBody>
      </p:sp>
      <p:pic>
        <p:nvPicPr>
          <p:cNvPr id="9238" name="Picture 22" descr="Canadian Halal Food Certifying Agency (CHFCA)">
            <a:extLst>
              <a:ext uri="{FF2B5EF4-FFF2-40B4-BE49-F238E27FC236}">
                <a16:creationId xmlns:a16="http://schemas.microsoft.com/office/drawing/2014/main" id="{49851B91-8560-270B-CA68-31781E02CE9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4400" y="6406714"/>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21DAF49-A40C-1F1A-D218-57C67DE0C7CE}"/>
              </a:ext>
            </a:extLst>
          </p:cNvPr>
          <p:cNvSpPr txBox="1"/>
          <p:nvPr/>
        </p:nvSpPr>
        <p:spPr>
          <a:xfrm>
            <a:off x="4113119" y="8833366"/>
            <a:ext cx="3065195" cy="369332"/>
          </a:xfrm>
          <a:prstGeom prst="rect">
            <a:avLst/>
          </a:prstGeom>
          <a:noFill/>
        </p:spPr>
        <p:txBody>
          <a:bodyPr wrap="square">
            <a:spAutoFit/>
          </a:bodyPr>
          <a:lstStyle/>
          <a:p>
            <a:pPr>
              <a:buNone/>
            </a:pPr>
            <a:r>
              <a:rPr lang="en-US" sz="1800" u="none" strike="noStrike" dirty="0">
                <a:solidFill>
                  <a:srgbClr val="215F9A"/>
                </a:solidFill>
                <a:effectLst/>
                <a:uFill>
                  <a:solidFill>
                    <a:srgbClr val="000000"/>
                  </a:solidFill>
                </a:uFill>
                <a:latin typeface="Tahoma" panose="020B0604030504040204" pitchFamily="34" charset="0"/>
                <a:ea typeface="Times New Roman" panose="02020603050405020304" pitchFamily="18" charset="0"/>
                <a:hlinkClick r:id="rId16"/>
              </a:rPr>
              <a:t>Halal Advisory Group (HAG)</a:t>
            </a:r>
            <a:endParaRPr lang="en-US" sz="2000" dirty="0">
              <a:effectLst/>
              <a:latin typeface="Times New Roman" panose="02020603050405020304" pitchFamily="18" charset="0"/>
              <a:ea typeface="Times New Roman" panose="02020603050405020304" pitchFamily="18" charset="0"/>
            </a:endParaRPr>
          </a:p>
        </p:txBody>
      </p:sp>
      <p:pic>
        <p:nvPicPr>
          <p:cNvPr id="9240" name="Picture 24" descr="100% Halal Certified">
            <a:extLst>
              <a:ext uri="{FF2B5EF4-FFF2-40B4-BE49-F238E27FC236}">
                <a16:creationId xmlns:a16="http://schemas.microsoft.com/office/drawing/2014/main" id="{E1CDEA8E-81D9-7F9B-01B6-F213F020B96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0965" y="6503818"/>
            <a:ext cx="2105025" cy="21717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2BB8220-2455-9CF3-F6EF-5A58FF506383}"/>
              </a:ext>
            </a:extLst>
          </p:cNvPr>
          <p:cNvSpPr txBox="1"/>
          <p:nvPr/>
        </p:nvSpPr>
        <p:spPr>
          <a:xfrm>
            <a:off x="7315200" y="8832738"/>
            <a:ext cx="3644266" cy="646331"/>
          </a:xfrm>
          <a:prstGeom prst="rect">
            <a:avLst/>
          </a:prstGeom>
          <a:noFill/>
        </p:spPr>
        <p:txBody>
          <a:bodyPr wrap="square">
            <a:spAutoFit/>
          </a:bodyPr>
          <a:lstStyle/>
          <a:p>
            <a:pPr>
              <a:buNone/>
            </a:pPr>
            <a:r>
              <a:rPr lang="en-US" sz="1800" u="none" strike="noStrike" dirty="0">
                <a:solidFill>
                  <a:srgbClr val="215F9A"/>
                </a:solidFill>
                <a:effectLst/>
                <a:uFill>
                  <a:solidFill>
                    <a:srgbClr val="000000"/>
                  </a:solidFill>
                </a:uFill>
                <a:latin typeface="Tahoma" panose="020B0604030504040204" pitchFamily="34" charset="0"/>
                <a:ea typeface="Times New Roman" panose="02020603050405020304" pitchFamily="18" charset="0"/>
                <a:hlinkClick r:id="rId18"/>
              </a:rPr>
              <a:t>Halal Montreal Certification Authority (HMCA)</a:t>
            </a:r>
            <a:endParaRPr lang="en-US" sz="2000" dirty="0">
              <a:effectLst/>
              <a:latin typeface="Times New Roman" panose="02020603050405020304" pitchFamily="18" charset="0"/>
              <a:ea typeface="Times New Roman" panose="02020603050405020304" pitchFamily="18" charset="0"/>
            </a:endParaRPr>
          </a:p>
        </p:txBody>
      </p:sp>
      <p:pic>
        <p:nvPicPr>
          <p:cNvPr id="9244" name="Picture 28" descr="HPDS (Halal Product Development Services)">
            <a:extLst>
              <a:ext uri="{FF2B5EF4-FFF2-40B4-BE49-F238E27FC236}">
                <a16:creationId xmlns:a16="http://schemas.microsoft.com/office/drawing/2014/main" id="{9299E204-34EF-B416-B41C-CC052B83C6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93841" y="634827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6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7C607-AC1F-CC93-A6C6-E6B3936DA4BB}"/>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04BADD99-CD26-5324-159F-DE0845636C23}"/>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5460F1F7-3CB7-7A4C-696F-65D28F6261B6}"/>
              </a:ext>
            </a:extLst>
          </p:cNvPr>
          <p:cNvSpPr txBox="1"/>
          <p:nvPr/>
        </p:nvSpPr>
        <p:spPr>
          <a:xfrm>
            <a:off x="304800" y="9486900"/>
            <a:ext cx="14325600" cy="256480"/>
          </a:xfrm>
          <a:prstGeom prst="rect">
            <a:avLst/>
          </a:prstGeom>
        </p:spPr>
        <p:txBody>
          <a:bodyPr wrap="square"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351BC5B5-6922-1845-2EFB-3342DC2BF249}"/>
              </a:ext>
            </a:extLst>
          </p:cNvPr>
          <p:cNvSpPr txBox="1"/>
          <p:nvPr/>
        </p:nvSpPr>
        <p:spPr>
          <a:xfrm>
            <a:off x="2274104" y="800100"/>
            <a:ext cx="13182600" cy="1569660"/>
          </a:xfrm>
          <a:prstGeom prst="rect">
            <a:avLst/>
          </a:prstGeom>
          <a:noFill/>
        </p:spPr>
        <p:txBody>
          <a:bodyPr wrap="square" rtlCol="0">
            <a:spAutoFit/>
          </a:bodyPr>
          <a:lstStyle/>
          <a:p>
            <a:pPr algn="ctr"/>
            <a:r>
              <a:rPr lang="en-US" sz="4800" b="1" dirty="0">
                <a:solidFill>
                  <a:schemeClr val="tx2"/>
                </a:solidFill>
              </a:rPr>
              <a:t>2. Halal Certification in Canada </a:t>
            </a:r>
            <a:r>
              <a:rPr lang="en-US" sz="4000" b="1" dirty="0">
                <a:solidFill>
                  <a:schemeClr val="tx2"/>
                </a:solidFill>
              </a:rPr>
              <a:t>(3/3)</a:t>
            </a:r>
            <a:endParaRPr lang="en-US" sz="4000" b="1" i="1" dirty="0">
              <a:solidFill>
                <a:schemeClr val="tx2"/>
              </a:solidFill>
            </a:endParaRPr>
          </a:p>
          <a:p>
            <a:pPr algn="ctr"/>
            <a:endParaRPr lang="en-US" sz="4800" b="1" dirty="0">
              <a:solidFill>
                <a:schemeClr val="tx2"/>
              </a:solidFill>
            </a:endParaRPr>
          </a:p>
        </p:txBody>
      </p:sp>
      <p:sp>
        <p:nvSpPr>
          <p:cNvPr id="2" name="TextBox 1">
            <a:extLst>
              <a:ext uri="{FF2B5EF4-FFF2-40B4-BE49-F238E27FC236}">
                <a16:creationId xmlns:a16="http://schemas.microsoft.com/office/drawing/2014/main" id="{20DFDAC3-BA60-C4CB-E7E3-C5EF10EDE595}"/>
              </a:ext>
            </a:extLst>
          </p:cNvPr>
          <p:cNvSpPr txBox="1"/>
          <p:nvPr/>
        </p:nvSpPr>
        <p:spPr>
          <a:xfrm>
            <a:off x="2209800" y="1690020"/>
            <a:ext cx="13868400" cy="1754326"/>
          </a:xfrm>
          <a:prstGeom prst="rect">
            <a:avLst/>
          </a:prstGeom>
          <a:solidFill>
            <a:schemeClr val="accent5"/>
          </a:solidFill>
        </p:spPr>
        <p:txBody>
          <a:bodyPr wrap="square" rtlCol="0">
            <a:spAutoFit/>
          </a:bodyPr>
          <a:lstStyle/>
          <a:p>
            <a:pPr algn="ctr"/>
            <a:r>
              <a:rPr lang="en-US" sz="3600" b="1" dirty="0">
                <a:solidFill>
                  <a:schemeClr val="bg1"/>
                </a:solidFill>
              </a:rPr>
              <a:t>Canadian Government</a:t>
            </a:r>
            <a:r>
              <a:rPr lang="en-US" sz="3600" dirty="0">
                <a:solidFill>
                  <a:schemeClr val="bg1"/>
                </a:solidFill>
              </a:rPr>
              <a:t> → regulates halal industry</a:t>
            </a:r>
          </a:p>
          <a:p>
            <a:pPr algn="ctr"/>
            <a:r>
              <a:rPr lang="en-US" sz="3600" b="1" dirty="0">
                <a:solidFill>
                  <a:schemeClr val="bg1"/>
                </a:solidFill>
              </a:rPr>
              <a:t>Consumer Protection</a:t>
            </a:r>
            <a:r>
              <a:rPr lang="en-US" sz="3600" dirty="0">
                <a:solidFill>
                  <a:schemeClr val="bg1"/>
                </a:solidFill>
              </a:rPr>
              <a:t> → ensures safety &amp; compliance</a:t>
            </a:r>
          </a:p>
          <a:p>
            <a:pPr algn="ctr"/>
            <a:r>
              <a:rPr lang="en-US" sz="3600" b="1" dirty="0">
                <a:solidFill>
                  <a:schemeClr val="bg1"/>
                </a:solidFill>
              </a:rPr>
              <a:t>Market Access</a:t>
            </a:r>
            <a:r>
              <a:rPr lang="en-US" sz="3600" dirty="0">
                <a:solidFill>
                  <a:schemeClr val="bg1"/>
                </a:solidFill>
              </a:rPr>
              <a:t> → facilitates trade and growth</a:t>
            </a:r>
          </a:p>
        </p:txBody>
      </p:sp>
      <p:sp>
        <p:nvSpPr>
          <p:cNvPr id="4" name="TextBox 3">
            <a:extLst>
              <a:ext uri="{FF2B5EF4-FFF2-40B4-BE49-F238E27FC236}">
                <a16:creationId xmlns:a16="http://schemas.microsoft.com/office/drawing/2014/main" id="{D4D5F2A6-47BF-D165-005C-DAEF2EFEB45F}"/>
              </a:ext>
            </a:extLst>
          </p:cNvPr>
          <p:cNvSpPr txBox="1"/>
          <p:nvPr/>
        </p:nvSpPr>
        <p:spPr>
          <a:xfrm>
            <a:off x="513806" y="4130881"/>
            <a:ext cx="8107680" cy="4616648"/>
          </a:xfrm>
          <a:prstGeom prst="rect">
            <a:avLst/>
          </a:prstGeom>
          <a:solidFill>
            <a:schemeClr val="accent3">
              <a:lumMod val="40000"/>
              <a:lumOff val="60000"/>
            </a:schemeClr>
          </a:solidFill>
        </p:spPr>
        <p:txBody>
          <a:bodyPr wrap="square">
            <a:spAutoFit/>
          </a:bodyPr>
          <a:lstStyle/>
          <a:p>
            <a:pPr>
              <a:spcBef>
                <a:spcPts val="1600"/>
              </a:spcBef>
              <a:spcAft>
                <a:spcPts val="800"/>
              </a:spcAft>
              <a:buNone/>
            </a:pPr>
            <a:r>
              <a:rPr lang="en-US" sz="3200" b="1" dirty="0">
                <a:solidFill>
                  <a:schemeClr val="accent1">
                    <a:lumMod val="50000"/>
                  </a:schemeClr>
                </a:solidFill>
                <a:effectLst/>
                <a:latin typeface="Times New Roman" panose="02020603050405020304" pitchFamily="18" charset="0"/>
                <a:ea typeface="Times New Roman" panose="02020603050405020304" pitchFamily="18" charset="0"/>
              </a:rPr>
              <a:t>Canadian Food Inspection Agency (CFIA)</a:t>
            </a:r>
          </a:p>
          <a:p>
            <a:r>
              <a:rPr lang="en-US" sz="3200" b="1" dirty="0">
                <a:solidFill>
                  <a:schemeClr val="accent1">
                    <a:lumMod val="50000"/>
                  </a:schemeClr>
                </a:solidFill>
              </a:rPr>
              <a:t>CFIA Halal Labeling Regulation: </a:t>
            </a:r>
            <a:endParaRPr lang="en-US" sz="3200" dirty="0">
              <a:solidFill>
                <a:schemeClr val="accent1">
                  <a:lumMod val="50000"/>
                </a:schemeClr>
              </a:solidFill>
            </a:endParaRPr>
          </a:p>
          <a:p>
            <a:r>
              <a:rPr lang="en-US" sz="3200" b="1" dirty="0">
                <a:solidFill>
                  <a:schemeClr val="accent1">
                    <a:lumMod val="50000"/>
                  </a:schemeClr>
                </a:solidFill>
              </a:rPr>
              <a:t>- Mandatory Certification</a:t>
            </a:r>
            <a:r>
              <a:rPr lang="en-US" sz="3200" dirty="0">
                <a:solidFill>
                  <a:schemeClr val="accent1">
                    <a:lumMod val="50000"/>
                  </a:schemeClr>
                </a:solidFill>
              </a:rPr>
              <a:t> → all halal-labeled products must be certified</a:t>
            </a:r>
          </a:p>
          <a:p>
            <a:r>
              <a:rPr lang="en-US" sz="3200" b="1" dirty="0">
                <a:solidFill>
                  <a:schemeClr val="accent1">
                    <a:lumMod val="50000"/>
                  </a:schemeClr>
                </a:solidFill>
              </a:rPr>
              <a:t>- Certified Body Name</a:t>
            </a:r>
            <a:r>
              <a:rPr lang="en-US" sz="3200" dirty="0">
                <a:solidFill>
                  <a:schemeClr val="accent1">
                    <a:lumMod val="50000"/>
                  </a:schemeClr>
                </a:solidFill>
              </a:rPr>
              <a:t> → must appear on label, packaging, or ads</a:t>
            </a:r>
          </a:p>
          <a:p>
            <a:r>
              <a:rPr lang="en-US" sz="3200" b="1" dirty="0">
                <a:solidFill>
                  <a:schemeClr val="accent1">
                    <a:lumMod val="50000"/>
                  </a:schemeClr>
                </a:solidFill>
              </a:rPr>
              <a:t>- Government Oversight</a:t>
            </a:r>
            <a:r>
              <a:rPr lang="en-US" sz="3200" dirty="0">
                <a:solidFill>
                  <a:schemeClr val="accent1">
                    <a:lumMod val="50000"/>
                  </a:schemeClr>
                </a:solidFill>
              </a:rPr>
              <a:t> → prevents fraudulent claims</a:t>
            </a:r>
          </a:p>
          <a:p>
            <a:pPr>
              <a:spcBef>
                <a:spcPts val="1600"/>
              </a:spcBef>
              <a:spcAft>
                <a:spcPts val="800"/>
              </a:spcAft>
              <a:buNone/>
            </a:pPr>
            <a:endParaRPr lang="en-US" sz="1800" b="1"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5420041-CFA7-3A99-D366-E43DE76ABCEF}"/>
              </a:ext>
            </a:extLst>
          </p:cNvPr>
          <p:cNvSpPr txBox="1"/>
          <p:nvPr/>
        </p:nvSpPr>
        <p:spPr>
          <a:xfrm>
            <a:off x="9144000" y="4172622"/>
            <a:ext cx="8382000" cy="4524315"/>
          </a:xfrm>
          <a:prstGeom prst="rect">
            <a:avLst/>
          </a:prstGeom>
          <a:solidFill>
            <a:schemeClr val="accent6">
              <a:lumMod val="20000"/>
              <a:lumOff val="80000"/>
            </a:schemeClr>
          </a:solidFill>
        </p:spPr>
        <p:txBody>
          <a:bodyPr wrap="square" rtlCol="0">
            <a:spAutoFit/>
          </a:bodyPr>
          <a:lstStyle/>
          <a:p>
            <a:r>
              <a:rPr lang="en-US" sz="3200" b="1" dirty="0">
                <a:solidFill>
                  <a:schemeClr val="tx2"/>
                </a:solidFill>
              </a:rPr>
              <a:t>Ritual Slaughter in Canada</a:t>
            </a:r>
            <a:endParaRPr lang="en-US" sz="3200" dirty="0">
              <a:solidFill>
                <a:schemeClr val="tx2"/>
              </a:solidFill>
            </a:endParaRPr>
          </a:p>
          <a:p>
            <a:r>
              <a:rPr lang="en-US" sz="3200" b="1" dirty="0">
                <a:solidFill>
                  <a:schemeClr val="tx2"/>
                </a:solidFill>
              </a:rPr>
              <a:t>Legal Framework</a:t>
            </a:r>
            <a:r>
              <a:rPr lang="en-US" sz="3200" dirty="0">
                <a:solidFill>
                  <a:schemeClr val="tx2"/>
                </a:solidFill>
              </a:rPr>
              <a:t> → SFCA &amp; SFCR (2019)</a:t>
            </a:r>
          </a:p>
          <a:p>
            <a:r>
              <a:rPr lang="en-US" sz="3200" b="1" dirty="0">
                <a:solidFill>
                  <a:schemeClr val="tx2"/>
                </a:solidFill>
              </a:rPr>
              <a:t>Ritual Slaughter Permitted</a:t>
            </a:r>
            <a:r>
              <a:rPr lang="en-US" sz="3200" dirty="0">
                <a:solidFill>
                  <a:schemeClr val="tx2"/>
                </a:solidFill>
              </a:rPr>
              <a:t> → halal &amp; kosher</a:t>
            </a:r>
          </a:p>
          <a:p>
            <a:r>
              <a:rPr lang="en-US" sz="3200" b="1" dirty="0">
                <a:solidFill>
                  <a:schemeClr val="tx2"/>
                </a:solidFill>
              </a:rPr>
              <a:t>Animal Welfare</a:t>
            </a:r>
            <a:r>
              <a:rPr lang="en-US" sz="3200" dirty="0">
                <a:solidFill>
                  <a:schemeClr val="tx2"/>
                </a:solidFill>
              </a:rPr>
              <a:t> → humane treatment prioritized</a:t>
            </a:r>
          </a:p>
          <a:p>
            <a:r>
              <a:rPr lang="en-US" sz="3200" b="1" dirty="0">
                <a:solidFill>
                  <a:schemeClr val="tx2"/>
                </a:solidFill>
              </a:rPr>
              <a:t>Regulatory Flexibility</a:t>
            </a:r>
            <a:r>
              <a:rPr lang="en-US" sz="3200" dirty="0">
                <a:solidFill>
                  <a:schemeClr val="tx2"/>
                </a:solidFill>
              </a:rPr>
              <a:t> → allows ritual cut before unconsciousness</a:t>
            </a:r>
          </a:p>
          <a:p>
            <a:r>
              <a:rPr lang="en-US" sz="3200" b="1" dirty="0">
                <a:solidFill>
                  <a:schemeClr val="tx2"/>
                </a:solidFill>
              </a:rPr>
              <a:t>Stunning</a:t>
            </a:r>
            <a:r>
              <a:rPr lang="en-US" sz="3200" dirty="0">
                <a:solidFill>
                  <a:schemeClr val="tx2"/>
                </a:solidFill>
              </a:rPr>
              <a:t> → encouraged but not mandatory for ritual slaughter</a:t>
            </a:r>
          </a:p>
          <a:p>
            <a:endParaRPr lang="en-US" sz="3200" dirty="0">
              <a:solidFill>
                <a:schemeClr val="tx2"/>
              </a:solidFill>
            </a:endParaRPr>
          </a:p>
        </p:txBody>
      </p:sp>
    </p:spTree>
    <p:extLst>
      <p:ext uri="{BB962C8B-B14F-4D97-AF65-F5344CB8AC3E}">
        <p14:creationId xmlns:p14="http://schemas.microsoft.com/office/powerpoint/2010/main" val="4149281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40B0-E28D-E791-FA99-165756A4660D}"/>
            </a:ext>
          </a:extLst>
        </p:cNvPr>
        <p:cNvGrpSpPr/>
        <p:nvPr/>
      </p:nvGrpSpPr>
      <p:grpSpPr>
        <a:xfrm>
          <a:off x="0" y="0"/>
          <a:ext cx="0" cy="0"/>
          <a:chOff x="0" y="0"/>
          <a:chExt cx="0" cy="0"/>
        </a:xfrm>
      </p:grpSpPr>
      <p:pic>
        <p:nvPicPr>
          <p:cNvPr id="7" name="Picture 7" descr="A blue and white logo&#10;&#10;AI-generated content may be incorrect.">
            <a:extLst>
              <a:ext uri="{FF2B5EF4-FFF2-40B4-BE49-F238E27FC236}">
                <a16:creationId xmlns:a16="http://schemas.microsoft.com/office/drawing/2014/main" id="{9096A468-6690-C753-D0CE-C5BEC5684957}"/>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73149B85-EC61-D4BE-AB5A-3C419DF9B0E2}"/>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5A4E52AA-129C-AC2C-A636-7937B84FB544}"/>
              </a:ext>
            </a:extLst>
          </p:cNvPr>
          <p:cNvSpPr txBox="1"/>
          <p:nvPr/>
        </p:nvSpPr>
        <p:spPr>
          <a:xfrm>
            <a:off x="2438400" y="193463"/>
            <a:ext cx="13182600" cy="707886"/>
          </a:xfrm>
          <a:prstGeom prst="rect">
            <a:avLst/>
          </a:prstGeom>
          <a:noFill/>
        </p:spPr>
        <p:txBody>
          <a:bodyPr wrap="square" rtlCol="0">
            <a:spAutoFit/>
          </a:bodyPr>
          <a:lstStyle/>
          <a:p>
            <a:pPr algn="ctr"/>
            <a:r>
              <a:rPr lang="en-US" sz="4000" b="1" dirty="0">
                <a:solidFill>
                  <a:schemeClr val="tx2"/>
                </a:solidFill>
              </a:rPr>
              <a:t>3. Evolving Halal Consumer Preferences (1/2)</a:t>
            </a:r>
          </a:p>
        </p:txBody>
      </p:sp>
      <p:pic>
        <p:nvPicPr>
          <p:cNvPr id="3" name="Picture 2" descr="A plate of food with a logo&#10;&#10;AI-generated content may be incorrect.">
            <a:extLst>
              <a:ext uri="{FF2B5EF4-FFF2-40B4-BE49-F238E27FC236}">
                <a16:creationId xmlns:a16="http://schemas.microsoft.com/office/drawing/2014/main" id="{727DE709-A58B-84EB-6CA6-821E882F5C22}"/>
              </a:ext>
            </a:extLst>
          </p:cNvPr>
          <p:cNvPicPr>
            <a:picLocks noChangeAspect="1"/>
          </p:cNvPicPr>
          <p:nvPr/>
        </p:nvPicPr>
        <p:blipFill>
          <a:blip r:embed="rId4"/>
          <a:stretch>
            <a:fillRect/>
          </a:stretch>
        </p:blipFill>
        <p:spPr>
          <a:xfrm>
            <a:off x="7272076" y="4081314"/>
            <a:ext cx="3743847" cy="2124371"/>
          </a:xfrm>
          <a:prstGeom prst="rect">
            <a:avLst/>
          </a:prstGeom>
        </p:spPr>
      </p:pic>
      <p:graphicFrame>
        <p:nvGraphicFramePr>
          <p:cNvPr id="21" name="TextBox 3">
            <a:extLst>
              <a:ext uri="{FF2B5EF4-FFF2-40B4-BE49-F238E27FC236}">
                <a16:creationId xmlns:a16="http://schemas.microsoft.com/office/drawing/2014/main" id="{A7BE7AF8-A4AC-11A8-E84C-B531F356E5C4}"/>
              </a:ext>
            </a:extLst>
          </p:cNvPr>
          <p:cNvGraphicFramePr/>
          <p:nvPr/>
        </p:nvGraphicFramePr>
        <p:xfrm>
          <a:off x="1066800" y="680982"/>
          <a:ext cx="16383000" cy="9186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03118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00B8F-A855-EA03-89CB-B97AAE16901F}"/>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E091C4DA-AB10-8AC0-B166-6AB2DA386721}"/>
              </a:ext>
            </a:extLst>
          </p:cNvPr>
          <p:cNvPicPr>
            <a:picLocks noChangeAspect="1"/>
          </p:cNvPicPr>
          <p:nvPr/>
        </p:nvPicPr>
        <p:blipFill>
          <a:blip r:embed="rId3"/>
          <a:srcRect t="62594" r="57472" b="12516"/>
          <a:stretch>
            <a:fillRect/>
          </a:stretch>
        </p:blipFill>
        <p:spPr>
          <a:xfrm>
            <a:off x="-152400" y="97463"/>
            <a:ext cx="2086945" cy="543017"/>
          </a:xfrm>
          <a:prstGeom prst="rect">
            <a:avLst/>
          </a:prstGeom>
        </p:spPr>
      </p:pic>
      <p:sp>
        <p:nvSpPr>
          <p:cNvPr id="19" name="TextBox 19">
            <a:extLst>
              <a:ext uri="{FF2B5EF4-FFF2-40B4-BE49-F238E27FC236}">
                <a16:creationId xmlns:a16="http://schemas.microsoft.com/office/drawing/2014/main" id="{6181473F-4662-574E-4616-DB33266E24EA}"/>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54DF2D67-1618-A87E-10EC-61A26AF63406}"/>
              </a:ext>
            </a:extLst>
          </p:cNvPr>
          <p:cNvSpPr txBox="1"/>
          <p:nvPr/>
        </p:nvSpPr>
        <p:spPr>
          <a:xfrm>
            <a:off x="685800" y="1355001"/>
            <a:ext cx="16371104" cy="646331"/>
          </a:xfrm>
          <a:prstGeom prst="rect">
            <a:avLst/>
          </a:prstGeom>
          <a:noFill/>
        </p:spPr>
        <p:txBody>
          <a:bodyPr wrap="square" rtlCol="0">
            <a:spAutoFit/>
          </a:bodyPr>
          <a:lstStyle/>
          <a:p>
            <a:r>
              <a:rPr lang="en-US" sz="3600" b="1" dirty="0">
                <a:solidFill>
                  <a:srgbClr val="FF0000"/>
                </a:solidFill>
              </a:rPr>
              <a:t>Industry Challenges</a:t>
            </a:r>
            <a:endParaRPr lang="en-US" sz="3600" b="1" i="1" dirty="0">
              <a:solidFill>
                <a:srgbClr val="FF0000"/>
              </a:solidFill>
            </a:endParaRPr>
          </a:p>
        </p:txBody>
      </p:sp>
      <p:sp>
        <p:nvSpPr>
          <p:cNvPr id="4" name="TextBox 3">
            <a:extLst>
              <a:ext uri="{FF2B5EF4-FFF2-40B4-BE49-F238E27FC236}">
                <a16:creationId xmlns:a16="http://schemas.microsoft.com/office/drawing/2014/main" id="{7BE58276-1756-5C25-A241-844875F72758}"/>
              </a:ext>
            </a:extLst>
          </p:cNvPr>
          <p:cNvSpPr txBox="1"/>
          <p:nvPr/>
        </p:nvSpPr>
        <p:spPr>
          <a:xfrm>
            <a:off x="1143000" y="2411968"/>
            <a:ext cx="16916400" cy="9849941"/>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1">
                    <a:lumMod val="50000"/>
                  </a:schemeClr>
                </a:solidFill>
              </a:rPr>
              <a:t>Fragmented Certification</a:t>
            </a:r>
          </a:p>
          <a:p>
            <a:pPr marL="914400" lvl="1" indent="-457200">
              <a:buFont typeface="Arial" panose="020B0604020202020204" pitchFamily="34" charset="0"/>
              <a:buChar char="•"/>
            </a:pPr>
            <a:r>
              <a:rPr lang="en-US" sz="3200" dirty="0">
                <a:solidFill>
                  <a:schemeClr val="accent1">
                    <a:lumMod val="50000"/>
                  </a:schemeClr>
                </a:solidFill>
              </a:rPr>
              <a:t>Multiple certifiers &amp; standards → confusion</a:t>
            </a:r>
          </a:p>
          <a:p>
            <a:pPr marL="457200" indent="-457200">
              <a:buFont typeface="Arial" panose="020B0604020202020204" pitchFamily="34" charset="0"/>
              <a:buChar char="•"/>
            </a:pPr>
            <a:endParaRPr lang="en-US" sz="3200" b="1" dirty="0">
              <a:solidFill>
                <a:schemeClr val="accent1">
                  <a:lumMod val="50000"/>
                </a:schemeClr>
              </a:solidFill>
            </a:endParaRPr>
          </a:p>
          <a:p>
            <a:pPr marL="457200" indent="-457200">
              <a:buFont typeface="Arial" panose="020B0604020202020204" pitchFamily="34" charset="0"/>
              <a:buChar char="•"/>
            </a:pPr>
            <a:r>
              <a:rPr lang="en-US" sz="3200" b="1" dirty="0">
                <a:solidFill>
                  <a:schemeClr val="accent1">
                    <a:lumMod val="50000"/>
                  </a:schemeClr>
                </a:solidFill>
              </a:rPr>
              <a:t>Supply Chain Integrity → </a:t>
            </a:r>
            <a:r>
              <a:rPr lang="en-US" sz="3200" dirty="0">
                <a:solidFill>
                  <a:schemeClr val="accent1">
                    <a:lumMod val="50000"/>
                  </a:schemeClr>
                </a:solidFill>
              </a:rPr>
              <a:t>cross-contamination risks at every stage</a:t>
            </a:r>
          </a:p>
          <a:p>
            <a:pPr marL="457200" indent="-457200">
              <a:buFont typeface="Arial" panose="020B0604020202020204" pitchFamily="34" charset="0"/>
              <a:buChar char="•"/>
            </a:pPr>
            <a:endParaRPr lang="en-US" sz="3200" b="1" dirty="0">
              <a:solidFill>
                <a:schemeClr val="accent1">
                  <a:lumMod val="50000"/>
                </a:schemeClr>
              </a:solidFill>
            </a:endParaRPr>
          </a:p>
          <a:p>
            <a:pPr marL="457200" indent="-457200">
              <a:buFont typeface="Arial" panose="020B0604020202020204" pitchFamily="34" charset="0"/>
              <a:buChar char="•"/>
            </a:pPr>
            <a:r>
              <a:rPr lang="en-US" sz="3200" b="1" dirty="0">
                <a:solidFill>
                  <a:schemeClr val="accent1">
                    <a:lumMod val="50000"/>
                  </a:schemeClr>
                </a:solidFill>
              </a:rPr>
              <a:t>Labeling &amp; Fraud → </a:t>
            </a:r>
            <a:r>
              <a:rPr lang="en-US" sz="3200" dirty="0">
                <a:solidFill>
                  <a:schemeClr val="accent1">
                    <a:lumMod val="50000"/>
                  </a:schemeClr>
                </a:solidFill>
              </a:rPr>
              <a:t>mislabeled/contaminated products; need strong monitoring</a:t>
            </a:r>
            <a:r>
              <a:rPr lang="en-US" sz="3200" b="1" dirty="0">
                <a:solidFill>
                  <a:schemeClr val="accent1">
                    <a:lumMod val="50000"/>
                  </a:schemeClr>
                </a:solidFill>
              </a:rPr>
              <a:t>:</a:t>
            </a:r>
          </a:p>
          <a:p>
            <a:pPr marL="457200" indent="-457200">
              <a:buFont typeface="Arial" panose="020B0604020202020204" pitchFamily="34" charset="0"/>
              <a:buChar char="•"/>
            </a:pPr>
            <a:endParaRPr lang="en-US" sz="3200" b="1" dirty="0">
              <a:solidFill>
                <a:schemeClr val="accent1">
                  <a:lumMod val="50000"/>
                </a:schemeClr>
              </a:solidFill>
            </a:endParaRPr>
          </a:p>
          <a:p>
            <a:pPr marL="457200" indent="-457200">
              <a:buFont typeface="Arial" panose="020B0604020202020204" pitchFamily="34" charset="0"/>
              <a:buChar char="•"/>
            </a:pPr>
            <a:r>
              <a:rPr lang="en-US" sz="3200" b="1" dirty="0">
                <a:solidFill>
                  <a:schemeClr val="accent1">
                    <a:lumMod val="50000"/>
                  </a:schemeClr>
                </a:solidFill>
              </a:rPr>
              <a:t>Ingredient Fraud → </a:t>
            </a:r>
            <a:r>
              <a:rPr lang="en-US" sz="3200" dirty="0">
                <a:solidFill>
                  <a:schemeClr val="accent1">
                    <a:lumMod val="50000"/>
                  </a:schemeClr>
                </a:solidFill>
              </a:rPr>
              <a:t>hidden animal derivatives, porcine enzymes, glycerin</a:t>
            </a:r>
          </a:p>
          <a:p>
            <a:pPr marL="914400" lvl="1" indent="-457200">
              <a:buFont typeface="Arial" panose="020B0604020202020204" pitchFamily="34" charset="0"/>
              <a:buChar char="•"/>
            </a:pPr>
            <a:r>
              <a:rPr lang="en-US" sz="3200" b="1" dirty="0">
                <a:solidFill>
                  <a:schemeClr val="accent1">
                    <a:lumMod val="50000"/>
                  </a:schemeClr>
                </a:solidFill>
              </a:rPr>
              <a:t>Process Risks → </a:t>
            </a:r>
            <a:r>
              <a:rPr lang="en-US" sz="3200" dirty="0">
                <a:solidFill>
                  <a:schemeClr val="accent1">
                    <a:lumMod val="50000"/>
                  </a:schemeClr>
                </a:solidFill>
              </a:rPr>
              <a:t>shared lines, poor segregation, inconsistent cleaning</a:t>
            </a:r>
          </a:p>
          <a:p>
            <a:pPr marL="914400" lvl="1" indent="-457200">
              <a:buFont typeface="Arial" panose="020B0604020202020204" pitchFamily="34" charset="0"/>
              <a:buChar char="•"/>
            </a:pPr>
            <a:r>
              <a:rPr lang="en-US" sz="3200" b="1" dirty="0">
                <a:solidFill>
                  <a:schemeClr val="accent1">
                    <a:lumMod val="50000"/>
                  </a:schemeClr>
                </a:solidFill>
              </a:rPr>
              <a:t>Documentation Issues: </a:t>
            </a:r>
            <a:r>
              <a:rPr lang="en-US" sz="3200" dirty="0">
                <a:solidFill>
                  <a:schemeClr val="accent1">
                    <a:lumMod val="50000"/>
                  </a:schemeClr>
                </a:solidFill>
              </a:rPr>
              <a:t>expired/misrepresented certificates, recertification delays</a:t>
            </a:r>
          </a:p>
          <a:p>
            <a:pPr marL="914400" lvl="1" indent="-457200">
              <a:buFont typeface="Arial" panose="020B0604020202020204" pitchFamily="34" charset="0"/>
              <a:buChar char="•"/>
            </a:pPr>
            <a:r>
              <a:rPr lang="en-US" sz="3200" b="1" dirty="0">
                <a:solidFill>
                  <a:schemeClr val="accent1">
                    <a:lumMod val="50000"/>
                  </a:schemeClr>
                </a:solidFill>
              </a:rPr>
              <a:t>Consumer Misrepresentation → </a:t>
            </a:r>
            <a:r>
              <a:rPr lang="en-US" sz="3200" dirty="0">
                <a:solidFill>
                  <a:schemeClr val="accent1">
                    <a:lumMod val="50000"/>
                  </a:schemeClr>
                </a:solidFill>
              </a:rPr>
              <a:t>false halal claims → reputational damage</a:t>
            </a:r>
          </a:p>
          <a:p>
            <a:pPr marL="914400" lvl="1" indent="-457200">
              <a:buFont typeface="Arial" panose="020B0604020202020204" pitchFamily="34" charset="0"/>
              <a:buChar char="•"/>
            </a:pPr>
            <a:r>
              <a:rPr lang="en-US" sz="3200" b="1" dirty="0">
                <a:solidFill>
                  <a:schemeClr val="accent1">
                    <a:lumMod val="50000"/>
                  </a:schemeClr>
                </a:solidFill>
              </a:rPr>
              <a:t>Regulatory Compliance → </a:t>
            </a:r>
            <a:r>
              <a:rPr lang="en-US" sz="3200" dirty="0">
                <a:solidFill>
                  <a:schemeClr val="accent1">
                    <a:lumMod val="50000"/>
                  </a:schemeClr>
                </a:solidFill>
              </a:rPr>
              <a:t>misleading halal claims can trigger CFIA action</a:t>
            </a:r>
          </a:p>
          <a:p>
            <a:pPr marL="914400" lvl="1" indent="-457200">
              <a:buFont typeface="Arial" panose="020B0604020202020204" pitchFamily="34" charset="0"/>
              <a:buChar char="•"/>
            </a:pPr>
            <a:r>
              <a:rPr lang="en-US" sz="3200" b="1" dirty="0">
                <a:solidFill>
                  <a:schemeClr val="accent1">
                    <a:lumMod val="50000"/>
                  </a:schemeClr>
                </a:solidFill>
              </a:rPr>
              <a:t>Unauthorized Facilities → </a:t>
            </a:r>
            <a:r>
              <a:rPr lang="en-US" sz="3200" dirty="0">
                <a:solidFill>
                  <a:schemeClr val="accent1">
                    <a:lumMod val="50000"/>
                  </a:schemeClr>
                </a:solidFill>
              </a:rPr>
              <a:t>unlicensed slaughter &amp; prep</a:t>
            </a:r>
          </a:p>
          <a:p>
            <a:pPr marL="914400" lvl="1" indent="-457200">
              <a:buFont typeface="Arial" panose="020B0604020202020204" pitchFamily="34" charset="0"/>
              <a:buChar char="•"/>
            </a:pPr>
            <a:r>
              <a:rPr lang="en-US" sz="3200" b="1" dirty="0">
                <a:solidFill>
                  <a:schemeClr val="accent1">
                    <a:lumMod val="50000"/>
                  </a:schemeClr>
                </a:solidFill>
              </a:rPr>
              <a:t>Certification Mismatch → </a:t>
            </a:r>
            <a:r>
              <a:rPr lang="en-US" sz="3200" dirty="0">
                <a:solidFill>
                  <a:schemeClr val="accent1">
                    <a:lumMod val="50000"/>
                  </a:schemeClr>
                </a:solidFill>
              </a:rPr>
              <a:t>valid certification/lapsed facility license</a:t>
            </a:r>
          </a:p>
          <a:p>
            <a:pPr marL="457200">
              <a:lnSpc>
                <a:spcPct val="150000"/>
              </a:lnSpc>
              <a:buNone/>
            </a:pPr>
            <a:endParaRPr lang="en-US" sz="3200" b="1" dirty="0">
              <a:solidFill>
                <a:schemeClr val="accent1">
                  <a:lumMod val="50000"/>
                </a:schemeClr>
              </a:solidFill>
            </a:endParaRPr>
          </a:p>
          <a:p>
            <a:pPr>
              <a:lnSpc>
                <a:spcPct val="150000"/>
              </a:lnSpc>
              <a:buNone/>
            </a:pPr>
            <a:endParaRPr lang="en-US" sz="3200" dirty="0"/>
          </a:p>
          <a:p>
            <a:pPr>
              <a:lnSpc>
                <a:spcPct val="150000"/>
              </a:lnSpc>
              <a:buNone/>
            </a:pPr>
            <a:endParaRPr lang="en-US" sz="3200" dirty="0"/>
          </a:p>
          <a:p>
            <a:pPr>
              <a:lnSpc>
                <a:spcPct val="150000"/>
              </a:lnSpc>
              <a:buNone/>
            </a:pPr>
            <a:endParaRPr lang="en-US" sz="3200" dirty="0">
              <a:solidFill>
                <a:schemeClr val="accent1">
                  <a:lumMod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85EFEE7-8668-A6CD-53B3-133A384E635F}"/>
              </a:ext>
            </a:extLst>
          </p:cNvPr>
          <p:cNvPicPr>
            <a:picLocks noChangeAspect="1"/>
          </p:cNvPicPr>
          <p:nvPr/>
        </p:nvPicPr>
        <p:blipFill>
          <a:blip r:embed="rId4"/>
          <a:stretch>
            <a:fillRect/>
          </a:stretch>
        </p:blipFill>
        <p:spPr>
          <a:xfrm>
            <a:off x="11353800" y="0"/>
            <a:ext cx="6938749" cy="3924300"/>
          </a:xfrm>
          <a:prstGeom prst="rect">
            <a:avLst/>
          </a:prstGeom>
        </p:spPr>
      </p:pic>
      <p:sp>
        <p:nvSpPr>
          <p:cNvPr id="2" name="TextBox 1">
            <a:extLst>
              <a:ext uri="{FF2B5EF4-FFF2-40B4-BE49-F238E27FC236}">
                <a16:creationId xmlns:a16="http://schemas.microsoft.com/office/drawing/2014/main" id="{0CB91688-4E04-CAC4-E114-7C319FE4EDBB}"/>
              </a:ext>
            </a:extLst>
          </p:cNvPr>
          <p:cNvSpPr txBox="1"/>
          <p:nvPr/>
        </p:nvSpPr>
        <p:spPr>
          <a:xfrm>
            <a:off x="1333500" y="441797"/>
            <a:ext cx="9829800" cy="707886"/>
          </a:xfrm>
          <a:prstGeom prst="rect">
            <a:avLst/>
          </a:prstGeom>
          <a:noFill/>
        </p:spPr>
        <p:txBody>
          <a:bodyPr wrap="square" rtlCol="0">
            <a:spAutoFit/>
          </a:bodyPr>
          <a:lstStyle/>
          <a:p>
            <a:pPr algn="ctr"/>
            <a:r>
              <a:rPr lang="en-US" sz="4000" b="1" dirty="0">
                <a:solidFill>
                  <a:schemeClr val="tx2"/>
                </a:solidFill>
              </a:rPr>
              <a:t>3. Evolving Halal Consumer Preferences (2/2)</a:t>
            </a:r>
          </a:p>
        </p:txBody>
      </p:sp>
    </p:spTree>
    <p:extLst>
      <p:ext uri="{BB962C8B-B14F-4D97-AF65-F5344CB8AC3E}">
        <p14:creationId xmlns:p14="http://schemas.microsoft.com/office/powerpoint/2010/main" val="99435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4841-1C42-C13A-FD48-38C70715BA6E}"/>
              </a:ext>
            </a:extLst>
          </p:cNvPr>
          <p:cNvSpPr>
            <a:spLocks noGrp="1"/>
          </p:cNvSpPr>
          <p:nvPr>
            <p:ph type="title"/>
          </p:nvPr>
        </p:nvSpPr>
        <p:spPr>
          <a:xfrm>
            <a:off x="449943" y="876300"/>
            <a:ext cx="5791200" cy="609600"/>
          </a:xfrm>
        </p:spPr>
        <p:txBody>
          <a:bodyPr>
            <a:noAutofit/>
          </a:bodyPr>
          <a:lstStyle/>
          <a:p>
            <a:r>
              <a:rPr lang="en-CA" sz="3200" b="1" dirty="0">
                <a:solidFill>
                  <a:srgbClr val="FF0000"/>
                </a:solidFill>
              </a:rPr>
              <a:t>Halal Certification Standards</a:t>
            </a:r>
          </a:p>
        </p:txBody>
      </p:sp>
      <p:sp>
        <p:nvSpPr>
          <p:cNvPr id="3" name="Content Placeholder 2">
            <a:extLst>
              <a:ext uri="{FF2B5EF4-FFF2-40B4-BE49-F238E27FC236}">
                <a16:creationId xmlns:a16="http://schemas.microsoft.com/office/drawing/2014/main" id="{6971C28D-AA8C-CED8-05ED-28F98B906933}"/>
              </a:ext>
            </a:extLst>
          </p:cNvPr>
          <p:cNvSpPr>
            <a:spLocks noGrp="1"/>
          </p:cNvSpPr>
          <p:nvPr>
            <p:ph idx="1"/>
          </p:nvPr>
        </p:nvSpPr>
        <p:spPr>
          <a:xfrm>
            <a:off x="800100" y="1485900"/>
            <a:ext cx="9144000" cy="8801100"/>
          </a:xfrm>
        </p:spPr>
        <p:txBody>
          <a:bodyPr>
            <a:normAutofit fontScale="92500" lnSpcReduction="10000"/>
          </a:bodyPr>
          <a:lstStyle/>
          <a:p>
            <a:pPr marL="0" indent="0">
              <a:buNone/>
            </a:pPr>
            <a:r>
              <a:rPr lang="en-CA" b="1" i="1" u="sng" dirty="0">
                <a:solidFill>
                  <a:schemeClr val="tx2">
                    <a:lumMod val="75000"/>
                  </a:schemeClr>
                </a:solidFill>
              </a:rPr>
              <a:t>International halal standards</a:t>
            </a:r>
          </a:p>
          <a:p>
            <a:r>
              <a:rPr lang="en-CA" i="1" dirty="0">
                <a:solidFill>
                  <a:schemeClr val="tx2">
                    <a:lumMod val="75000"/>
                  </a:schemeClr>
                </a:solidFill>
              </a:rPr>
              <a:t>Halal </a:t>
            </a:r>
            <a:r>
              <a:rPr lang="en-CA" dirty="0">
                <a:solidFill>
                  <a:schemeClr val="tx2">
                    <a:lumMod val="75000"/>
                  </a:schemeClr>
                </a:solidFill>
              </a:rPr>
              <a:t>Standard by SMIIC</a:t>
            </a:r>
          </a:p>
          <a:p>
            <a:r>
              <a:rPr lang="en-CA" dirty="0">
                <a:solidFill>
                  <a:schemeClr val="tx2">
                    <a:lumMod val="75000"/>
                  </a:schemeClr>
                </a:solidFill>
              </a:rPr>
              <a:t>Malaysia Halal Standard</a:t>
            </a:r>
          </a:p>
          <a:p>
            <a:r>
              <a:rPr lang="en-CA" i="1" dirty="0">
                <a:solidFill>
                  <a:schemeClr val="tx2">
                    <a:lumMod val="75000"/>
                  </a:schemeClr>
                </a:solidFill>
              </a:rPr>
              <a:t>Halal </a:t>
            </a:r>
            <a:r>
              <a:rPr lang="en-CA" dirty="0">
                <a:solidFill>
                  <a:schemeClr val="tx2">
                    <a:lumMod val="75000"/>
                  </a:schemeClr>
                </a:solidFill>
              </a:rPr>
              <a:t>Standard of Indonesia</a:t>
            </a:r>
          </a:p>
          <a:p>
            <a:r>
              <a:rPr lang="en-CA" i="1" dirty="0">
                <a:solidFill>
                  <a:schemeClr val="tx2">
                    <a:lumMod val="75000"/>
                  </a:schemeClr>
                </a:solidFill>
              </a:rPr>
              <a:t>Halal </a:t>
            </a:r>
            <a:r>
              <a:rPr lang="en-CA" dirty="0">
                <a:solidFill>
                  <a:schemeClr val="tx2">
                    <a:lumMod val="75000"/>
                  </a:schemeClr>
                </a:solidFill>
              </a:rPr>
              <a:t>Standard of Singapore</a:t>
            </a:r>
          </a:p>
          <a:p>
            <a:pPr marL="0" indent="0" algn="ctr">
              <a:buNone/>
            </a:pPr>
            <a:endParaRPr lang="en-CA" sz="3500" b="1" u="sng" dirty="0">
              <a:solidFill>
                <a:schemeClr val="tx2">
                  <a:lumMod val="75000"/>
                </a:schemeClr>
              </a:solidFill>
            </a:endParaRPr>
          </a:p>
          <a:p>
            <a:pPr marL="0" indent="0" algn="ctr">
              <a:buNone/>
            </a:pPr>
            <a:r>
              <a:rPr lang="en-CA" sz="3500" b="1" u="sng" dirty="0">
                <a:solidFill>
                  <a:schemeClr val="tx2">
                    <a:lumMod val="75000"/>
                  </a:schemeClr>
                </a:solidFill>
              </a:rPr>
              <a:t>National compliance standard</a:t>
            </a:r>
          </a:p>
          <a:p>
            <a:pPr marL="0" indent="0">
              <a:buNone/>
            </a:pPr>
            <a:r>
              <a:rPr lang="en-CA" sz="3500" dirty="0">
                <a:solidFill>
                  <a:schemeClr val="tx2">
                    <a:lumMod val="75000"/>
                  </a:schemeClr>
                </a:solidFill>
              </a:rPr>
              <a:t>1) Rules of slaughtering </a:t>
            </a:r>
          </a:p>
          <a:p>
            <a:pPr marL="0" indent="0">
              <a:buNone/>
            </a:pPr>
            <a:r>
              <a:rPr lang="en-CA" sz="3500" dirty="0">
                <a:solidFill>
                  <a:schemeClr val="tx2">
                    <a:lumMod val="75000"/>
                  </a:schemeClr>
                </a:solidFill>
              </a:rPr>
              <a:t>2) Food processing </a:t>
            </a:r>
          </a:p>
          <a:p>
            <a:pPr marL="0" indent="0">
              <a:buNone/>
            </a:pPr>
            <a:r>
              <a:rPr lang="en-CA" sz="3500" dirty="0">
                <a:solidFill>
                  <a:schemeClr val="tx2">
                    <a:lumMod val="75000"/>
                  </a:schemeClr>
                </a:solidFill>
              </a:rPr>
              <a:t>3) Machinery, utensils, and production lines </a:t>
            </a:r>
          </a:p>
          <a:p>
            <a:pPr marL="0" indent="0">
              <a:buNone/>
            </a:pPr>
            <a:r>
              <a:rPr lang="en-CA" sz="3500" dirty="0">
                <a:solidFill>
                  <a:schemeClr val="tx2">
                    <a:lumMod val="75000"/>
                  </a:schemeClr>
                </a:solidFill>
              </a:rPr>
              <a:t>4) Storage, display, service and transport </a:t>
            </a:r>
          </a:p>
          <a:p>
            <a:pPr marL="0" indent="0">
              <a:buNone/>
            </a:pPr>
            <a:r>
              <a:rPr lang="en-CA" sz="3500" dirty="0">
                <a:solidFill>
                  <a:schemeClr val="tx2">
                    <a:lumMod val="75000"/>
                  </a:schemeClr>
                </a:solidFill>
              </a:rPr>
              <a:t>5) Hygiene, sanitation, and food safety </a:t>
            </a:r>
          </a:p>
          <a:p>
            <a:pPr marL="0" indent="0">
              <a:buNone/>
            </a:pPr>
            <a:r>
              <a:rPr lang="en-CA" sz="3500" dirty="0">
                <a:solidFill>
                  <a:schemeClr val="tx2">
                    <a:lumMod val="75000"/>
                  </a:schemeClr>
                </a:solidFill>
              </a:rPr>
              <a:t>6) Validation and verification </a:t>
            </a:r>
          </a:p>
          <a:p>
            <a:pPr marL="0" indent="0">
              <a:buNone/>
            </a:pPr>
            <a:r>
              <a:rPr lang="en-CA" sz="3500" dirty="0">
                <a:solidFill>
                  <a:schemeClr val="tx2">
                    <a:lumMod val="75000"/>
                  </a:schemeClr>
                </a:solidFill>
              </a:rPr>
              <a:t>7) Identification and traceability </a:t>
            </a:r>
          </a:p>
          <a:p>
            <a:pPr marL="0" indent="0">
              <a:buNone/>
            </a:pPr>
            <a:r>
              <a:rPr lang="en-CA" sz="3500" dirty="0">
                <a:solidFill>
                  <a:schemeClr val="tx2">
                    <a:lumMod val="75000"/>
                  </a:schemeClr>
                </a:solidFill>
              </a:rPr>
              <a:t>8) Presentation for the market (packaging/labelling) </a:t>
            </a:r>
          </a:p>
          <a:p>
            <a:pPr marL="0" indent="0">
              <a:buNone/>
            </a:pPr>
            <a:r>
              <a:rPr lang="en-CA" sz="3500" dirty="0">
                <a:solidFill>
                  <a:schemeClr val="tx2">
                    <a:lumMod val="75000"/>
                  </a:schemeClr>
                </a:solidFill>
              </a:rPr>
              <a:t>9) Legal requirements, and others</a:t>
            </a:r>
          </a:p>
          <a:p>
            <a:pPr marL="0" indent="0">
              <a:buNone/>
            </a:pPr>
            <a:endParaRPr lang="en-CA" b="1" u="sng" dirty="0">
              <a:highlight>
                <a:srgbClr val="FFFF00"/>
              </a:highlight>
            </a:endParaRPr>
          </a:p>
          <a:p>
            <a:pPr marL="0" indent="0">
              <a:buNone/>
            </a:pPr>
            <a:endParaRPr lang="en-CA" b="1" u="sng" dirty="0"/>
          </a:p>
        </p:txBody>
      </p:sp>
      <p:pic>
        <p:nvPicPr>
          <p:cNvPr id="4" name="Picture 3">
            <a:extLst>
              <a:ext uri="{FF2B5EF4-FFF2-40B4-BE49-F238E27FC236}">
                <a16:creationId xmlns:a16="http://schemas.microsoft.com/office/drawing/2014/main" id="{2E0E66A6-E197-5937-AC87-31486C54028E}"/>
              </a:ext>
            </a:extLst>
          </p:cNvPr>
          <p:cNvPicPr>
            <a:picLocks noChangeAspect="1"/>
          </p:cNvPicPr>
          <p:nvPr/>
        </p:nvPicPr>
        <p:blipFill>
          <a:blip r:embed="rId2"/>
          <a:stretch>
            <a:fillRect/>
          </a:stretch>
        </p:blipFill>
        <p:spPr>
          <a:xfrm>
            <a:off x="7429500" y="1333500"/>
            <a:ext cx="10515600" cy="2819400"/>
          </a:xfrm>
          <a:prstGeom prst="rect">
            <a:avLst/>
          </a:prstGeom>
        </p:spPr>
      </p:pic>
      <p:sp>
        <p:nvSpPr>
          <p:cNvPr id="5" name="TextBox 4">
            <a:extLst>
              <a:ext uri="{FF2B5EF4-FFF2-40B4-BE49-F238E27FC236}">
                <a16:creationId xmlns:a16="http://schemas.microsoft.com/office/drawing/2014/main" id="{B5D46060-E6A3-2D1E-5430-32EC05D1F4AC}"/>
              </a:ext>
            </a:extLst>
          </p:cNvPr>
          <p:cNvSpPr txBox="1"/>
          <p:nvPr/>
        </p:nvSpPr>
        <p:spPr>
          <a:xfrm>
            <a:off x="10287000" y="3951516"/>
            <a:ext cx="8001000" cy="7602081"/>
          </a:xfrm>
          <a:prstGeom prst="rect">
            <a:avLst/>
          </a:prstGeom>
          <a:noFill/>
        </p:spPr>
        <p:txBody>
          <a:bodyPr wrap="square" rtlCol="0">
            <a:spAutoFit/>
          </a:bodyPr>
          <a:lstStyle/>
          <a:p>
            <a:pPr algn="ctr"/>
            <a:endParaRPr lang="en-CA" sz="3200" b="1" u="sng" dirty="0"/>
          </a:p>
          <a:p>
            <a:pPr algn="ctr"/>
            <a:r>
              <a:rPr lang="en-CA" sz="3200" b="1" u="sng" dirty="0">
                <a:solidFill>
                  <a:schemeClr val="tx2">
                    <a:lumMod val="75000"/>
                  </a:schemeClr>
                </a:solidFill>
              </a:rPr>
              <a:t>National Halal Standards</a:t>
            </a:r>
          </a:p>
          <a:p>
            <a:pPr marL="457200" indent="-457200">
              <a:buFont typeface="Arial" panose="020B0604020202020204" pitchFamily="34" charset="0"/>
              <a:buChar char="•"/>
            </a:pPr>
            <a:r>
              <a:rPr lang="en-CA" sz="3200" dirty="0">
                <a:solidFill>
                  <a:schemeClr val="tx2">
                    <a:lumMod val="75000"/>
                  </a:schemeClr>
                </a:solidFill>
              </a:rPr>
              <a:t>New Zealand (1970)</a:t>
            </a:r>
          </a:p>
          <a:p>
            <a:pPr marL="457200" indent="-457200">
              <a:buFont typeface="Arial" panose="020B0604020202020204" pitchFamily="34" charset="0"/>
              <a:buChar char="•"/>
            </a:pPr>
            <a:r>
              <a:rPr lang="en-CA" sz="3200" dirty="0">
                <a:solidFill>
                  <a:schemeClr val="tx2">
                    <a:lumMod val="75000"/>
                  </a:schemeClr>
                </a:solidFill>
              </a:rPr>
              <a:t>Singapore (1972)</a:t>
            </a:r>
          </a:p>
          <a:p>
            <a:pPr marL="457200" indent="-457200">
              <a:buFont typeface="Arial" panose="020B0604020202020204" pitchFamily="34" charset="0"/>
              <a:buChar char="•"/>
            </a:pPr>
            <a:r>
              <a:rPr lang="en-CA" sz="3200" dirty="0">
                <a:solidFill>
                  <a:schemeClr val="tx2">
                    <a:lumMod val="75000"/>
                  </a:schemeClr>
                </a:solidFill>
              </a:rPr>
              <a:t>Saudi Arabia (1972)</a:t>
            </a:r>
          </a:p>
          <a:p>
            <a:pPr marL="457200" indent="-457200">
              <a:buFont typeface="Arial" panose="020B0604020202020204" pitchFamily="34" charset="0"/>
              <a:buChar char="•"/>
            </a:pPr>
            <a:r>
              <a:rPr lang="en-US" sz="3200" dirty="0">
                <a:solidFill>
                  <a:schemeClr val="tx2">
                    <a:lumMod val="75000"/>
                  </a:schemeClr>
                </a:solidFill>
              </a:rPr>
              <a:t>International Islamic Halal Organization (IIHO)</a:t>
            </a:r>
          </a:p>
          <a:p>
            <a:pPr marL="457200" indent="-457200">
              <a:buFont typeface="Arial" panose="020B0604020202020204" pitchFamily="34" charset="0"/>
              <a:buChar char="•"/>
            </a:pPr>
            <a:r>
              <a:rPr lang="en-US" sz="3200" dirty="0">
                <a:solidFill>
                  <a:schemeClr val="tx2">
                    <a:lumMod val="75000"/>
                  </a:schemeClr>
                </a:solidFill>
              </a:rPr>
              <a:t>South Africa (1975)</a:t>
            </a:r>
          </a:p>
          <a:p>
            <a:pPr marL="457200" indent="-457200">
              <a:buFont typeface="Arial" panose="020B0604020202020204" pitchFamily="34" charset="0"/>
              <a:buChar char="•"/>
            </a:pPr>
            <a:r>
              <a:rPr lang="en-US" sz="3200" dirty="0">
                <a:solidFill>
                  <a:schemeClr val="tx2">
                    <a:lumMod val="75000"/>
                  </a:schemeClr>
                </a:solidFill>
              </a:rPr>
              <a:t>Australia (1977)</a:t>
            </a:r>
          </a:p>
          <a:p>
            <a:pPr marL="457200" indent="-457200">
              <a:buFont typeface="Arial" panose="020B0604020202020204" pitchFamily="34" charset="0"/>
              <a:buChar char="•"/>
            </a:pPr>
            <a:r>
              <a:rPr lang="en-US" sz="3200" dirty="0">
                <a:solidFill>
                  <a:schemeClr val="tx2">
                    <a:lumMod val="75000"/>
                  </a:schemeClr>
                </a:solidFill>
              </a:rPr>
              <a:t>USA &amp; Brazil (1980)</a:t>
            </a:r>
            <a:endParaRPr lang="en-CA" sz="3200" dirty="0">
              <a:solidFill>
                <a:schemeClr val="tx2">
                  <a:lumMod val="75000"/>
                </a:schemeClr>
              </a:solidFill>
            </a:endParaRPr>
          </a:p>
          <a:p>
            <a:pPr marL="457200" indent="-457200">
              <a:buFont typeface="Arial" panose="020B0604020202020204" pitchFamily="34" charset="0"/>
              <a:buChar char="•"/>
            </a:pPr>
            <a:r>
              <a:rPr lang="en-CA" sz="3200" dirty="0">
                <a:solidFill>
                  <a:schemeClr val="tx2">
                    <a:lumMod val="75000"/>
                  </a:schemeClr>
                </a:solidFill>
              </a:rPr>
              <a:t>Malaysia (1981)</a:t>
            </a:r>
          </a:p>
          <a:p>
            <a:pPr marL="457200" indent="-457200">
              <a:buFont typeface="Arial" panose="020B0604020202020204" pitchFamily="34" charset="0"/>
              <a:buChar char="•"/>
            </a:pPr>
            <a:r>
              <a:rPr lang="en-CA" sz="3200" dirty="0">
                <a:solidFill>
                  <a:schemeClr val="tx2">
                    <a:lumMod val="75000"/>
                  </a:schemeClr>
                </a:solidFill>
              </a:rPr>
              <a:t>Indonesia (1986)</a:t>
            </a:r>
          </a:p>
          <a:p>
            <a:pPr marL="457200" indent="-457200">
              <a:buFont typeface="Arial" panose="020B0604020202020204" pitchFamily="34" charset="0"/>
              <a:buChar char="•"/>
            </a:pPr>
            <a:r>
              <a:rPr lang="en-CA" sz="3200" dirty="0">
                <a:solidFill>
                  <a:schemeClr val="tx2">
                    <a:lumMod val="75000"/>
                  </a:schemeClr>
                </a:solidFill>
              </a:rPr>
              <a:t>100s ++++++++++++++</a:t>
            </a:r>
          </a:p>
          <a:p>
            <a:endParaRPr lang="en-CA" dirty="0"/>
          </a:p>
          <a:p>
            <a:endParaRPr lang="en-CA" dirty="0"/>
          </a:p>
          <a:p>
            <a:endParaRPr lang="en-CA" dirty="0"/>
          </a:p>
          <a:p>
            <a:endParaRPr lang="en-CA" dirty="0"/>
          </a:p>
        </p:txBody>
      </p:sp>
      <p:sp>
        <p:nvSpPr>
          <p:cNvPr id="6" name="Callout: Right Arrow 5">
            <a:extLst>
              <a:ext uri="{FF2B5EF4-FFF2-40B4-BE49-F238E27FC236}">
                <a16:creationId xmlns:a16="http://schemas.microsoft.com/office/drawing/2014/main" id="{6E179500-A069-EBDB-6199-28E0047AE8A5}"/>
              </a:ext>
            </a:extLst>
          </p:cNvPr>
          <p:cNvSpPr/>
          <p:nvPr/>
        </p:nvSpPr>
        <p:spPr>
          <a:xfrm>
            <a:off x="6172200" y="1485900"/>
            <a:ext cx="914400" cy="1905000"/>
          </a:xfrm>
          <a:prstGeom prst="rightArrowCallout">
            <a:avLst>
              <a:gd name="adj1" fmla="val 25000"/>
              <a:gd name="adj2" fmla="val 25000"/>
              <a:gd name="adj3" fmla="val 25000"/>
              <a:gd name="adj4" fmla="val 205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B35DD33D-EBAD-4C03-F8A0-01AEA41D5CDD}"/>
              </a:ext>
            </a:extLst>
          </p:cNvPr>
          <p:cNvSpPr txBox="1"/>
          <p:nvPr/>
        </p:nvSpPr>
        <p:spPr>
          <a:xfrm>
            <a:off x="4572000" y="215428"/>
            <a:ext cx="9144000" cy="707886"/>
          </a:xfrm>
          <a:prstGeom prst="rect">
            <a:avLst/>
          </a:prstGeom>
          <a:noFill/>
        </p:spPr>
        <p:txBody>
          <a:bodyPr wrap="square">
            <a:spAutoFit/>
          </a:bodyPr>
          <a:lstStyle/>
          <a:p>
            <a:pPr algn="ctr"/>
            <a:r>
              <a:rPr lang="en-US" sz="4000" b="1" dirty="0">
                <a:solidFill>
                  <a:schemeClr val="tx2">
                    <a:lumMod val="75000"/>
                  </a:schemeClr>
                </a:solidFill>
              </a:rPr>
              <a:t>4. The Broader Halal Economy (1/3)</a:t>
            </a:r>
          </a:p>
        </p:txBody>
      </p:sp>
    </p:spTree>
    <p:extLst>
      <p:ext uri="{BB962C8B-B14F-4D97-AF65-F5344CB8AC3E}">
        <p14:creationId xmlns:p14="http://schemas.microsoft.com/office/powerpoint/2010/main" val="374217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2DD1-E2A5-8BC8-0F69-842A39E35008}"/>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D4D9D8C4-FB9F-98BA-1A56-12C2CD1D47C1}"/>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3D854E68-9CFA-AEA6-8C4C-9219A0FD97A4}"/>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04BD9A3D-1CB8-2683-5F02-91265AB0A6BF}"/>
              </a:ext>
            </a:extLst>
          </p:cNvPr>
          <p:cNvSpPr txBox="1"/>
          <p:nvPr/>
        </p:nvSpPr>
        <p:spPr>
          <a:xfrm>
            <a:off x="5029200" y="529988"/>
            <a:ext cx="8382000" cy="707886"/>
          </a:xfrm>
          <a:prstGeom prst="rect">
            <a:avLst/>
          </a:prstGeom>
          <a:noFill/>
        </p:spPr>
        <p:txBody>
          <a:bodyPr wrap="square" rtlCol="0">
            <a:spAutoFit/>
          </a:bodyPr>
          <a:lstStyle/>
          <a:p>
            <a:pPr algn="ctr"/>
            <a:r>
              <a:rPr lang="en-US" sz="4000" b="1" dirty="0">
                <a:solidFill>
                  <a:schemeClr val="tx2">
                    <a:lumMod val="75000"/>
                  </a:schemeClr>
                </a:solidFill>
              </a:rPr>
              <a:t>4. The Broader Halal Economy </a:t>
            </a:r>
            <a:r>
              <a:rPr lang="en-US" sz="3600" b="1" dirty="0">
                <a:solidFill>
                  <a:schemeClr val="tx2">
                    <a:lumMod val="75000"/>
                  </a:schemeClr>
                </a:solidFill>
              </a:rPr>
              <a:t>(2/3)</a:t>
            </a:r>
          </a:p>
        </p:txBody>
      </p:sp>
      <p:pic>
        <p:nvPicPr>
          <p:cNvPr id="6148" name="Picture 4">
            <a:extLst>
              <a:ext uri="{FF2B5EF4-FFF2-40B4-BE49-F238E27FC236}">
                <a16:creationId xmlns:a16="http://schemas.microsoft.com/office/drawing/2014/main" id="{D8D91002-36F8-CE3D-B610-FACAC3683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464" y="2131500"/>
            <a:ext cx="11890829" cy="7220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028CD1-3A1A-C9D5-8E67-190F3D5460D1}"/>
              </a:ext>
            </a:extLst>
          </p:cNvPr>
          <p:cNvPicPr>
            <a:picLocks noChangeAspect="1"/>
          </p:cNvPicPr>
          <p:nvPr/>
        </p:nvPicPr>
        <p:blipFill>
          <a:blip r:embed="rId5"/>
          <a:stretch>
            <a:fillRect/>
          </a:stretch>
        </p:blipFill>
        <p:spPr>
          <a:xfrm>
            <a:off x="1295399" y="1727579"/>
            <a:ext cx="5410201" cy="2817553"/>
          </a:xfrm>
          <a:prstGeom prst="rect">
            <a:avLst/>
          </a:prstGeom>
        </p:spPr>
      </p:pic>
      <p:pic>
        <p:nvPicPr>
          <p:cNvPr id="6" name="Picture 5">
            <a:extLst>
              <a:ext uri="{FF2B5EF4-FFF2-40B4-BE49-F238E27FC236}">
                <a16:creationId xmlns:a16="http://schemas.microsoft.com/office/drawing/2014/main" id="{B98B6557-1A88-BF40-AB73-5F4AF38D6951}"/>
              </a:ext>
            </a:extLst>
          </p:cNvPr>
          <p:cNvPicPr>
            <a:picLocks noChangeAspect="1"/>
          </p:cNvPicPr>
          <p:nvPr/>
        </p:nvPicPr>
        <p:blipFill>
          <a:blip r:embed="rId6"/>
          <a:stretch>
            <a:fillRect/>
          </a:stretch>
        </p:blipFill>
        <p:spPr>
          <a:xfrm>
            <a:off x="2614418" y="4757629"/>
            <a:ext cx="2772162" cy="2191056"/>
          </a:xfrm>
          <a:prstGeom prst="rect">
            <a:avLst/>
          </a:prstGeom>
        </p:spPr>
      </p:pic>
      <p:pic>
        <p:nvPicPr>
          <p:cNvPr id="13" name="Picture 12">
            <a:extLst>
              <a:ext uri="{FF2B5EF4-FFF2-40B4-BE49-F238E27FC236}">
                <a16:creationId xmlns:a16="http://schemas.microsoft.com/office/drawing/2014/main" id="{8DED1C8D-6E68-2833-5972-48D3ED20DEAD}"/>
              </a:ext>
            </a:extLst>
          </p:cNvPr>
          <p:cNvPicPr>
            <a:picLocks noChangeAspect="1"/>
          </p:cNvPicPr>
          <p:nvPr/>
        </p:nvPicPr>
        <p:blipFill>
          <a:blip r:embed="rId7"/>
          <a:stretch>
            <a:fillRect/>
          </a:stretch>
        </p:blipFill>
        <p:spPr>
          <a:xfrm>
            <a:off x="1542170" y="7378955"/>
            <a:ext cx="5163430" cy="2722110"/>
          </a:xfrm>
          <a:prstGeom prst="rect">
            <a:avLst/>
          </a:prstGeom>
        </p:spPr>
      </p:pic>
    </p:spTree>
    <p:extLst>
      <p:ext uri="{BB962C8B-B14F-4D97-AF65-F5344CB8AC3E}">
        <p14:creationId xmlns:p14="http://schemas.microsoft.com/office/powerpoint/2010/main" val="413053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20335" cy="10287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F36E0-B73A-C451-B73C-D184B6CA5FFC}"/>
              </a:ext>
            </a:extLst>
          </p:cNvPr>
          <p:cNvSpPr>
            <a:spLocks noGrp="1"/>
          </p:cNvSpPr>
          <p:nvPr>
            <p:ph type="title"/>
          </p:nvPr>
        </p:nvSpPr>
        <p:spPr>
          <a:xfrm>
            <a:off x="0" y="174171"/>
            <a:ext cx="4128531" cy="406391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3900" kern="1200" dirty="0">
                <a:solidFill>
                  <a:srgbClr val="FFFFFF"/>
                </a:solidFill>
                <a:latin typeface="+mj-lt"/>
                <a:ea typeface="+mj-ea"/>
                <a:cs typeface="+mj-cs"/>
              </a:rPr>
              <a:t>Organization of Islamic Cooperation (OIC)</a:t>
            </a:r>
          </a:p>
        </p:txBody>
      </p:sp>
      <p:pic>
        <p:nvPicPr>
          <p:cNvPr id="5" name="Content Placeholder 4">
            <a:extLst>
              <a:ext uri="{FF2B5EF4-FFF2-40B4-BE49-F238E27FC236}">
                <a16:creationId xmlns:a16="http://schemas.microsoft.com/office/drawing/2014/main" id="{FC7D5D7D-AB3E-ED73-C76E-EEB0F025530A}"/>
              </a:ext>
            </a:extLst>
          </p:cNvPr>
          <p:cNvPicPr>
            <a:picLocks noGrp="1" noChangeAspect="1"/>
          </p:cNvPicPr>
          <p:nvPr>
            <p:ph idx="1"/>
          </p:nvPr>
        </p:nvPicPr>
        <p:blipFill>
          <a:blip r:embed="rId2"/>
          <a:stretch>
            <a:fillRect/>
          </a:stretch>
        </p:blipFill>
        <p:spPr>
          <a:xfrm>
            <a:off x="4419599" y="2404950"/>
            <a:ext cx="13875419" cy="7882050"/>
          </a:xfrm>
          <a:prstGeom prst="rect">
            <a:avLst/>
          </a:prstGeom>
        </p:spPr>
      </p:pic>
      <p:pic>
        <p:nvPicPr>
          <p:cNvPr id="7" name="Picture 6">
            <a:extLst>
              <a:ext uri="{FF2B5EF4-FFF2-40B4-BE49-F238E27FC236}">
                <a16:creationId xmlns:a16="http://schemas.microsoft.com/office/drawing/2014/main" id="{340B3B9B-D53D-5985-1830-3EE52E543A84}"/>
              </a:ext>
            </a:extLst>
          </p:cNvPr>
          <p:cNvPicPr>
            <a:picLocks noChangeAspect="1"/>
          </p:cNvPicPr>
          <p:nvPr/>
        </p:nvPicPr>
        <p:blipFill>
          <a:blip r:embed="rId3"/>
          <a:stretch>
            <a:fillRect/>
          </a:stretch>
        </p:blipFill>
        <p:spPr>
          <a:xfrm>
            <a:off x="14325600" y="419100"/>
            <a:ext cx="3634316" cy="1295400"/>
          </a:xfrm>
          <a:prstGeom prst="rect">
            <a:avLst/>
          </a:prstGeom>
        </p:spPr>
      </p:pic>
    </p:spTree>
    <p:extLst>
      <p:ext uri="{BB962C8B-B14F-4D97-AF65-F5344CB8AC3E}">
        <p14:creationId xmlns:p14="http://schemas.microsoft.com/office/powerpoint/2010/main" val="76046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735E0A-5A31-55BA-C316-774DBCA692E3}"/>
              </a:ext>
            </a:extLst>
          </p:cNvPr>
          <p:cNvPicPr>
            <a:picLocks noChangeAspect="1"/>
          </p:cNvPicPr>
          <p:nvPr/>
        </p:nvPicPr>
        <p:blipFill>
          <a:blip r:embed="rId2"/>
          <a:stretch>
            <a:fillRect/>
          </a:stretch>
        </p:blipFill>
        <p:spPr>
          <a:xfrm>
            <a:off x="1066800" y="1037770"/>
            <a:ext cx="16230600" cy="9249229"/>
          </a:xfrm>
          <a:prstGeom prst="rect">
            <a:avLst/>
          </a:prstGeom>
        </p:spPr>
      </p:pic>
      <p:sp>
        <p:nvSpPr>
          <p:cNvPr id="7" name="Title 1">
            <a:extLst>
              <a:ext uri="{FF2B5EF4-FFF2-40B4-BE49-F238E27FC236}">
                <a16:creationId xmlns:a16="http://schemas.microsoft.com/office/drawing/2014/main" id="{C897F495-1436-07D3-EC9B-81E2A1E093D3}"/>
              </a:ext>
            </a:extLst>
          </p:cNvPr>
          <p:cNvSpPr txBox="1">
            <a:spLocks/>
          </p:cNvSpPr>
          <p:nvPr/>
        </p:nvSpPr>
        <p:spPr>
          <a:xfrm>
            <a:off x="6934200" y="9541014"/>
            <a:ext cx="5867400" cy="70788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FF0000"/>
                </a:solidFill>
              </a:rPr>
              <a:t>Sales to OIC</a:t>
            </a:r>
          </a:p>
        </p:txBody>
      </p:sp>
      <p:sp>
        <p:nvSpPr>
          <p:cNvPr id="9" name="TextBox 8">
            <a:extLst>
              <a:ext uri="{FF2B5EF4-FFF2-40B4-BE49-F238E27FC236}">
                <a16:creationId xmlns:a16="http://schemas.microsoft.com/office/drawing/2014/main" id="{EC8E1704-CDA8-E124-E4D1-649292224EE5}"/>
              </a:ext>
            </a:extLst>
          </p:cNvPr>
          <p:cNvSpPr txBox="1"/>
          <p:nvPr/>
        </p:nvSpPr>
        <p:spPr>
          <a:xfrm>
            <a:off x="4343400" y="235534"/>
            <a:ext cx="9144000" cy="707886"/>
          </a:xfrm>
          <a:prstGeom prst="rect">
            <a:avLst/>
          </a:prstGeom>
          <a:noFill/>
        </p:spPr>
        <p:txBody>
          <a:bodyPr wrap="square">
            <a:spAutoFit/>
          </a:bodyPr>
          <a:lstStyle/>
          <a:p>
            <a:pPr algn="ctr"/>
            <a:r>
              <a:rPr lang="en-US" sz="4000" b="1" dirty="0">
                <a:solidFill>
                  <a:schemeClr val="tx2">
                    <a:lumMod val="75000"/>
                  </a:schemeClr>
                </a:solidFill>
              </a:rPr>
              <a:t>4. The Broader Halal Economy (3/3)</a:t>
            </a:r>
          </a:p>
        </p:txBody>
      </p:sp>
    </p:spTree>
    <p:extLst>
      <p:ext uri="{BB962C8B-B14F-4D97-AF65-F5344CB8AC3E}">
        <p14:creationId xmlns:p14="http://schemas.microsoft.com/office/powerpoint/2010/main" val="33624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0" y="3330367"/>
            <a:ext cx="8229600" cy="97639"/>
          </a:xfrm>
          <a:prstGeom prst="line">
            <a:avLst/>
          </a:prstGeom>
          <a:ln w="9525" cap="flat">
            <a:solidFill>
              <a:srgbClr val="133167"/>
            </a:solidFill>
            <a:prstDash val="solid"/>
            <a:headEnd type="none" w="sm" len="sm"/>
            <a:tailEnd type="none" w="sm" len="sm"/>
          </a:ln>
        </p:spPr>
        <p:txBody>
          <a:bodyPr/>
          <a:lstStyle/>
          <a:p>
            <a:endParaRPr lang="en-US"/>
          </a:p>
        </p:txBody>
      </p:sp>
      <p:sp>
        <p:nvSpPr>
          <p:cNvPr id="3" name="AutoShape 3"/>
          <p:cNvSpPr/>
          <p:nvPr/>
        </p:nvSpPr>
        <p:spPr>
          <a:xfrm>
            <a:off x="9330178" y="5318736"/>
            <a:ext cx="8991204" cy="0"/>
          </a:xfrm>
          <a:prstGeom prst="line">
            <a:avLst/>
          </a:prstGeom>
          <a:ln w="9525" cap="flat">
            <a:solidFill>
              <a:srgbClr val="133167"/>
            </a:solidFill>
            <a:prstDash val="solid"/>
            <a:headEnd type="none" w="sm" len="sm"/>
            <a:tailEnd type="none" w="sm" len="sm"/>
          </a:ln>
        </p:spPr>
        <p:txBody>
          <a:bodyPr/>
          <a:lstStyle/>
          <a:p>
            <a:endParaRPr lang="en-US"/>
          </a:p>
        </p:txBody>
      </p:sp>
      <p:sp>
        <p:nvSpPr>
          <p:cNvPr id="4" name="AutoShape 4"/>
          <p:cNvSpPr/>
          <p:nvPr/>
        </p:nvSpPr>
        <p:spPr>
          <a:xfrm>
            <a:off x="9296400" y="6228698"/>
            <a:ext cx="8991204" cy="0"/>
          </a:xfrm>
          <a:prstGeom prst="line">
            <a:avLst/>
          </a:prstGeom>
          <a:ln w="9525" cap="flat">
            <a:solidFill>
              <a:srgbClr val="133167"/>
            </a:solidFill>
            <a:prstDash val="solid"/>
            <a:headEnd type="none" w="sm" len="sm"/>
            <a:tailEnd type="none" w="sm" len="sm"/>
          </a:ln>
        </p:spPr>
        <p:txBody>
          <a:bodyPr/>
          <a:lstStyle/>
          <a:p>
            <a:endParaRPr lang="en-US"/>
          </a:p>
        </p:txBody>
      </p:sp>
      <p:sp>
        <p:nvSpPr>
          <p:cNvPr id="5" name="AutoShape 5"/>
          <p:cNvSpPr/>
          <p:nvPr/>
        </p:nvSpPr>
        <p:spPr>
          <a:xfrm>
            <a:off x="9296400" y="7147504"/>
            <a:ext cx="8991204" cy="0"/>
          </a:xfrm>
          <a:prstGeom prst="line">
            <a:avLst/>
          </a:prstGeom>
          <a:ln w="9525" cap="flat">
            <a:solidFill>
              <a:srgbClr val="133167"/>
            </a:solidFill>
            <a:prstDash val="solid"/>
            <a:headEnd type="none" w="sm" len="sm"/>
            <a:tailEnd type="none" w="sm" len="sm"/>
          </a:ln>
        </p:spPr>
        <p:txBody>
          <a:bodyPr/>
          <a:lstStyle/>
          <a:p>
            <a:endParaRPr lang="en-US"/>
          </a:p>
        </p:txBody>
      </p:sp>
      <p:pic>
        <p:nvPicPr>
          <p:cNvPr id="7" name="Picture 7"/>
          <p:cNvPicPr>
            <a:picLocks noChangeAspect="1"/>
          </p:cNvPicPr>
          <p:nvPr/>
        </p:nvPicPr>
        <p:blipFill>
          <a:blip r:embed="rId3"/>
          <a:srcRect t="62594" r="57472" b="12516"/>
          <a:stretch>
            <a:fillRect/>
          </a:stretch>
        </p:blipFill>
        <p:spPr>
          <a:xfrm>
            <a:off x="16201055" y="313240"/>
            <a:ext cx="2086945" cy="543017"/>
          </a:xfrm>
          <a:prstGeom prst="rect">
            <a:avLst/>
          </a:prstGeom>
        </p:spPr>
      </p:pic>
      <p:sp>
        <p:nvSpPr>
          <p:cNvPr id="13" name="TextBox 13"/>
          <p:cNvSpPr txBox="1"/>
          <p:nvPr/>
        </p:nvSpPr>
        <p:spPr>
          <a:xfrm>
            <a:off x="9372600" y="4729472"/>
            <a:ext cx="5334000" cy="568425"/>
          </a:xfrm>
          <a:prstGeom prst="rect">
            <a:avLst/>
          </a:prstGeom>
        </p:spPr>
        <p:txBody>
          <a:bodyPr wrap="square" lIns="0" tIns="0" rIns="0" bIns="0" rtlCol="0" anchor="t">
            <a:spAutoFit/>
          </a:bodyPr>
          <a:lstStyle/>
          <a:p>
            <a:pPr>
              <a:lnSpc>
                <a:spcPts val="4980"/>
              </a:lnSpc>
            </a:pPr>
            <a:r>
              <a:rPr lang="en-US" sz="3000" b="1" dirty="0">
                <a:solidFill>
                  <a:srgbClr val="133167"/>
                </a:solidFill>
                <a:latin typeface="Arial" panose="020B0604020202020204" pitchFamily="34" charset="0"/>
                <a:cs typeface="Arial" panose="020B0604020202020204" pitchFamily="34" charset="0"/>
              </a:rPr>
              <a:t>1	Halal Food Market </a:t>
            </a:r>
          </a:p>
        </p:txBody>
      </p:sp>
      <p:sp>
        <p:nvSpPr>
          <p:cNvPr id="18" name="TextBox 18"/>
          <p:cNvSpPr txBox="1"/>
          <p:nvPr/>
        </p:nvSpPr>
        <p:spPr>
          <a:xfrm>
            <a:off x="9658350" y="2821885"/>
            <a:ext cx="8663032" cy="716415"/>
          </a:xfrm>
          <a:prstGeom prst="rect">
            <a:avLst/>
          </a:prstGeom>
        </p:spPr>
        <p:txBody>
          <a:bodyPr wrap="square" lIns="0" tIns="0" rIns="0" bIns="0" rtlCol="0" anchor="t">
            <a:spAutoFit/>
          </a:bodyPr>
          <a:lstStyle/>
          <a:p>
            <a:pPr>
              <a:lnSpc>
                <a:spcPts val="5759"/>
              </a:lnSpc>
            </a:pPr>
            <a:r>
              <a:rPr lang="en-US" sz="4800" b="1" dirty="0">
                <a:solidFill>
                  <a:srgbClr val="133167"/>
                </a:solidFill>
              </a:rPr>
              <a:t>CONTENT - NỘI DUNG</a:t>
            </a:r>
          </a:p>
        </p:txBody>
      </p:sp>
      <p:sp>
        <p:nvSpPr>
          <p:cNvPr id="19" name="TextBox 19"/>
          <p:cNvSpPr txBox="1"/>
          <p:nvPr/>
        </p:nvSpPr>
        <p:spPr>
          <a:xfrm>
            <a:off x="187159" y="9791700"/>
            <a:ext cx="7088996" cy="256480"/>
          </a:xfrm>
          <a:prstGeom prst="rect">
            <a:avLst/>
          </a:prstGeom>
        </p:spPr>
        <p:txBody>
          <a:bodyPr lIns="0" tIns="0" rIns="0" bIns="0" rtlCol="0" anchor="t">
            <a:spAutoFit/>
          </a:bodyPr>
          <a:lstStyle/>
          <a:p>
            <a:pPr>
              <a:lnSpc>
                <a:spcPts val="1960"/>
              </a:lnSpc>
              <a:spcBef>
                <a:spcPct val="0"/>
              </a:spcBef>
            </a:pPr>
            <a:r>
              <a:rPr lang="en-US" dirty="0" err="1">
                <a:solidFill>
                  <a:srgbClr val="5F84AB"/>
                </a:solidFill>
                <a:latin typeface="Arial" panose="020B0604020202020204" pitchFamily="34" charset="0"/>
                <a:cs typeface="Arial" panose="020B0604020202020204" pitchFamily="34" charset="0"/>
              </a:rPr>
              <a:t>Dự</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án</a:t>
            </a:r>
            <a:r>
              <a:rPr lang="en-US" dirty="0">
                <a:solidFill>
                  <a:srgbClr val="5F84AB"/>
                </a:solidFill>
                <a:latin typeface="Arial" panose="020B0604020202020204" pitchFamily="34" charset="0"/>
                <a:cs typeface="Arial" panose="020B0604020202020204" pitchFamily="34" charset="0"/>
              </a:rPr>
              <a:t> An </a:t>
            </a:r>
            <a:r>
              <a:rPr lang="en-US" dirty="0" err="1">
                <a:solidFill>
                  <a:srgbClr val="5F84AB"/>
                </a:solidFill>
                <a:latin typeface="Arial" panose="020B0604020202020204" pitchFamily="34" charset="0"/>
                <a:cs typeface="Arial" panose="020B0604020202020204" pitchFamily="34" charset="0"/>
              </a:rPr>
              <a:t>toàn</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thực</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phẩm</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vì</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sự</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phát</a:t>
            </a:r>
            <a:r>
              <a:rPr lang="en-US" dirty="0">
                <a:solidFill>
                  <a:srgbClr val="5F84AB"/>
                </a:solidFill>
                <a:latin typeface="Arial" panose="020B0604020202020204" pitchFamily="34" charset="0"/>
                <a:cs typeface="Arial" panose="020B0604020202020204" pitchFamily="34" charset="0"/>
              </a:rPr>
              <a:t> </a:t>
            </a:r>
            <a:r>
              <a:rPr lang="en-US" dirty="0" err="1">
                <a:solidFill>
                  <a:srgbClr val="5F84AB"/>
                </a:solidFill>
                <a:latin typeface="Arial" panose="020B0604020202020204" pitchFamily="34" charset="0"/>
                <a:cs typeface="Arial" panose="020B0604020202020204" pitchFamily="34" charset="0"/>
              </a:rPr>
              <a:t>triển</a:t>
            </a:r>
            <a:endParaRPr lang="en-US" dirty="0">
              <a:solidFill>
                <a:srgbClr val="5F84AB"/>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3"/>
          <a:srcRect/>
          <a:stretch>
            <a:fillRect/>
          </a:stretch>
        </p:blipFill>
        <p:spPr>
          <a:xfrm>
            <a:off x="6896985" y="1717895"/>
            <a:ext cx="2128493" cy="946292"/>
          </a:xfrm>
          <a:prstGeom prst="rect">
            <a:avLst/>
          </a:prstGeom>
        </p:spPr>
      </p:pic>
      <p:pic>
        <p:nvPicPr>
          <p:cNvPr id="22" name="Picture 22"/>
          <p:cNvPicPr>
            <a:picLocks noChangeAspect="1"/>
          </p:cNvPicPr>
          <p:nvPr/>
        </p:nvPicPr>
        <p:blipFill>
          <a:blip r:embed="rId4"/>
          <a:srcRect/>
          <a:stretch>
            <a:fillRect/>
          </a:stretch>
        </p:blipFill>
        <p:spPr>
          <a:xfrm>
            <a:off x="12344400" y="77068"/>
            <a:ext cx="2222023" cy="779189"/>
          </a:xfrm>
          <a:prstGeom prst="rect">
            <a:avLst/>
          </a:prstGeom>
        </p:spPr>
      </p:pic>
      <p:sp>
        <p:nvSpPr>
          <p:cNvPr id="23" name="TextBox 13">
            <a:extLst>
              <a:ext uri="{FF2B5EF4-FFF2-40B4-BE49-F238E27FC236}">
                <a16:creationId xmlns:a16="http://schemas.microsoft.com/office/drawing/2014/main" id="{38F4043F-4798-FCFB-5713-D4BC60F7C502}"/>
              </a:ext>
            </a:extLst>
          </p:cNvPr>
          <p:cNvSpPr txBox="1"/>
          <p:nvPr/>
        </p:nvSpPr>
        <p:spPr>
          <a:xfrm>
            <a:off x="9429750" y="5579374"/>
            <a:ext cx="6191250" cy="586058"/>
          </a:xfrm>
          <a:prstGeom prst="rect">
            <a:avLst/>
          </a:prstGeom>
        </p:spPr>
        <p:txBody>
          <a:bodyPr wrap="square" lIns="0" tIns="0" rIns="0" bIns="0" rtlCol="0" anchor="t">
            <a:spAutoFit/>
          </a:bodyPr>
          <a:lstStyle/>
          <a:p>
            <a:pPr>
              <a:lnSpc>
                <a:spcPts val="4980"/>
              </a:lnSpc>
            </a:pPr>
            <a:r>
              <a:rPr lang="en-US" sz="3000" b="1" dirty="0">
                <a:solidFill>
                  <a:srgbClr val="133167"/>
                </a:solidFill>
                <a:latin typeface="Arial" panose="020B0604020202020204" pitchFamily="34" charset="0"/>
                <a:cs typeface="Arial" panose="020B0604020202020204" pitchFamily="34" charset="0"/>
              </a:rPr>
              <a:t>2	</a:t>
            </a:r>
            <a:r>
              <a:rPr lang="en-US" sz="3200" b="1" dirty="0">
                <a:solidFill>
                  <a:schemeClr val="accent1">
                    <a:lumMod val="50000"/>
                  </a:schemeClr>
                </a:solidFill>
              </a:rPr>
              <a:t>Halal Certification in Canada </a:t>
            </a:r>
            <a:endParaRPr lang="en-US" sz="3000" b="1" dirty="0">
              <a:solidFill>
                <a:schemeClr val="accent1">
                  <a:lumMod val="50000"/>
                </a:schemeClr>
              </a:solidFill>
              <a:latin typeface="Arial" panose="020B0604020202020204" pitchFamily="34" charset="0"/>
              <a:cs typeface="Arial" panose="020B0604020202020204" pitchFamily="34" charset="0"/>
            </a:endParaRPr>
          </a:p>
        </p:txBody>
      </p:sp>
      <p:sp>
        <p:nvSpPr>
          <p:cNvPr id="27" name="TextBox 13">
            <a:extLst>
              <a:ext uri="{FF2B5EF4-FFF2-40B4-BE49-F238E27FC236}">
                <a16:creationId xmlns:a16="http://schemas.microsoft.com/office/drawing/2014/main" id="{AD158E39-EDD9-034A-A6CC-BEFD1DDD6D48}"/>
              </a:ext>
            </a:extLst>
          </p:cNvPr>
          <p:cNvSpPr txBox="1"/>
          <p:nvPr/>
        </p:nvSpPr>
        <p:spPr>
          <a:xfrm>
            <a:off x="9475987" y="6515314"/>
            <a:ext cx="8811617" cy="586058"/>
          </a:xfrm>
          <a:prstGeom prst="rect">
            <a:avLst/>
          </a:prstGeom>
        </p:spPr>
        <p:txBody>
          <a:bodyPr wrap="square" lIns="0" tIns="0" rIns="0" bIns="0" rtlCol="0" anchor="t">
            <a:spAutoFit/>
          </a:bodyPr>
          <a:lstStyle/>
          <a:p>
            <a:pPr>
              <a:lnSpc>
                <a:spcPts val="4980"/>
              </a:lnSpc>
            </a:pPr>
            <a:r>
              <a:rPr lang="en-US" sz="3000" b="1" dirty="0">
                <a:solidFill>
                  <a:srgbClr val="133167"/>
                </a:solidFill>
                <a:latin typeface="Arial" panose="020B0604020202020204" pitchFamily="34" charset="0"/>
                <a:cs typeface="Arial" panose="020B0604020202020204" pitchFamily="34" charset="0"/>
              </a:rPr>
              <a:t>3	Consumer Trends and Industry Challenges </a:t>
            </a:r>
            <a:endParaRPr lang="en-US" sz="3000" b="1" dirty="0">
              <a:solidFill>
                <a:schemeClr val="accent1">
                  <a:lumMod val="50000"/>
                </a:schemeClr>
              </a:solidFill>
              <a:latin typeface="Arial" panose="020B0604020202020204" pitchFamily="34" charset="0"/>
              <a:cs typeface="Arial" panose="020B0604020202020204" pitchFamily="34" charset="0"/>
            </a:endParaRPr>
          </a:p>
        </p:txBody>
      </p:sp>
      <p:sp>
        <p:nvSpPr>
          <p:cNvPr id="6" name="AutoShape 5">
            <a:extLst>
              <a:ext uri="{FF2B5EF4-FFF2-40B4-BE49-F238E27FC236}">
                <a16:creationId xmlns:a16="http://schemas.microsoft.com/office/drawing/2014/main" id="{84FD77EC-A654-5252-4A21-EF0521572CE5}"/>
              </a:ext>
            </a:extLst>
          </p:cNvPr>
          <p:cNvSpPr/>
          <p:nvPr/>
        </p:nvSpPr>
        <p:spPr>
          <a:xfrm>
            <a:off x="9296400" y="8191500"/>
            <a:ext cx="8991204" cy="0"/>
          </a:xfrm>
          <a:prstGeom prst="line">
            <a:avLst/>
          </a:prstGeom>
          <a:ln w="9525" cap="flat">
            <a:solidFill>
              <a:srgbClr val="133167"/>
            </a:solidFill>
            <a:prstDash val="solid"/>
            <a:headEnd type="none" w="sm" len="sm"/>
            <a:tailEnd type="none" w="sm" len="sm"/>
          </a:ln>
        </p:spPr>
        <p:txBody>
          <a:bodyPr/>
          <a:lstStyle/>
          <a:p>
            <a:endParaRPr lang="en-US"/>
          </a:p>
        </p:txBody>
      </p:sp>
      <p:sp>
        <p:nvSpPr>
          <p:cNvPr id="11" name="TextBox 13">
            <a:extLst>
              <a:ext uri="{FF2B5EF4-FFF2-40B4-BE49-F238E27FC236}">
                <a16:creationId xmlns:a16="http://schemas.microsoft.com/office/drawing/2014/main" id="{597D315A-42BC-1FDD-A3D0-CA1EB6222911}"/>
              </a:ext>
            </a:extLst>
          </p:cNvPr>
          <p:cNvSpPr txBox="1"/>
          <p:nvPr/>
        </p:nvSpPr>
        <p:spPr>
          <a:xfrm>
            <a:off x="9475987" y="7432890"/>
            <a:ext cx="8787036" cy="589264"/>
          </a:xfrm>
          <a:prstGeom prst="rect">
            <a:avLst/>
          </a:prstGeom>
        </p:spPr>
        <p:txBody>
          <a:bodyPr wrap="square" lIns="0" tIns="0" rIns="0" bIns="0" rtlCol="0" anchor="t">
            <a:spAutoFit/>
          </a:bodyPr>
          <a:lstStyle/>
          <a:p>
            <a:pPr>
              <a:lnSpc>
                <a:spcPts val="4980"/>
              </a:lnSpc>
            </a:pPr>
            <a:r>
              <a:rPr lang="en-US" sz="3000" b="1" dirty="0">
                <a:solidFill>
                  <a:srgbClr val="133167"/>
                </a:solidFill>
                <a:latin typeface="Arial" panose="020B0604020202020204" pitchFamily="34" charset="0"/>
                <a:cs typeface="Arial" panose="020B0604020202020204" pitchFamily="34" charset="0"/>
              </a:rPr>
              <a:t>4 	Global markets</a:t>
            </a:r>
          </a:p>
        </p:txBody>
      </p:sp>
      <p:pic>
        <p:nvPicPr>
          <p:cNvPr id="10" name="Picture 9">
            <a:extLst>
              <a:ext uri="{FF2B5EF4-FFF2-40B4-BE49-F238E27FC236}">
                <a16:creationId xmlns:a16="http://schemas.microsoft.com/office/drawing/2014/main" id="{97B21C56-EF41-4DB1-8D12-0E07D64F26E9}"/>
              </a:ext>
            </a:extLst>
          </p:cNvPr>
          <p:cNvPicPr>
            <a:picLocks noChangeAspect="1"/>
          </p:cNvPicPr>
          <p:nvPr/>
        </p:nvPicPr>
        <p:blipFill>
          <a:blip r:embed="rId5"/>
          <a:stretch>
            <a:fillRect/>
          </a:stretch>
        </p:blipFill>
        <p:spPr>
          <a:xfrm>
            <a:off x="528841" y="266034"/>
            <a:ext cx="6324601" cy="1451861"/>
          </a:xfrm>
          <a:prstGeom prst="rect">
            <a:avLst/>
          </a:prstGeom>
        </p:spPr>
      </p:pic>
      <p:sp>
        <p:nvSpPr>
          <p:cNvPr id="14" name="AutoShape 5">
            <a:extLst>
              <a:ext uri="{FF2B5EF4-FFF2-40B4-BE49-F238E27FC236}">
                <a16:creationId xmlns:a16="http://schemas.microsoft.com/office/drawing/2014/main" id="{989FF5BE-26B2-22D6-9E1C-220747782D19}"/>
              </a:ext>
            </a:extLst>
          </p:cNvPr>
          <p:cNvSpPr/>
          <p:nvPr/>
        </p:nvSpPr>
        <p:spPr>
          <a:xfrm>
            <a:off x="9296796" y="9124405"/>
            <a:ext cx="8991204" cy="0"/>
          </a:xfrm>
          <a:prstGeom prst="line">
            <a:avLst/>
          </a:prstGeom>
          <a:ln w="9525" cap="flat">
            <a:solidFill>
              <a:srgbClr val="133167"/>
            </a:solidFill>
            <a:prstDash val="solid"/>
            <a:headEnd type="none" w="sm" len="sm"/>
            <a:tailEnd type="none" w="sm" len="sm"/>
          </a:ln>
        </p:spPr>
        <p:txBody>
          <a:bodyPr/>
          <a:lstStyle/>
          <a:p>
            <a:endParaRPr lang="en-US"/>
          </a:p>
        </p:txBody>
      </p:sp>
      <p:sp>
        <p:nvSpPr>
          <p:cNvPr id="15" name="TextBox 14">
            <a:extLst>
              <a:ext uri="{FF2B5EF4-FFF2-40B4-BE49-F238E27FC236}">
                <a16:creationId xmlns:a16="http://schemas.microsoft.com/office/drawing/2014/main" id="{98D32453-4770-C4A4-FF3E-DE0195E02C0A}"/>
              </a:ext>
            </a:extLst>
          </p:cNvPr>
          <p:cNvSpPr txBox="1"/>
          <p:nvPr/>
        </p:nvSpPr>
        <p:spPr>
          <a:xfrm>
            <a:off x="9183047" y="8585726"/>
            <a:ext cx="5029200" cy="584775"/>
          </a:xfrm>
          <a:prstGeom prst="rect">
            <a:avLst/>
          </a:prstGeom>
          <a:noFill/>
        </p:spPr>
        <p:txBody>
          <a:bodyPr wrap="square" rtlCol="0">
            <a:spAutoFit/>
          </a:bodyPr>
          <a:lstStyle/>
          <a:p>
            <a:r>
              <a:rPr lang="en-US" sz="3200" b="1" dirty="0">
                <a:solidFill>
                  <a:schemeClr val="tx2"/>
                </a:solidFill>
              </a:rPr>
              <a:t>  5.     Conclusion</a:t>
            </a:r>
          </a:p>
        </p:txBody>
      </p:sp>
      <p:pic>
        <p:nvPicPr>
          <p:cNvPr id="16" name="Picture 15" descr="Halal Chicken Finds Mainstream Markets - Canadian Poultry Magazine">
            <a:extLst>
              <a:ext uri="{FF2B5EF4-FFF2-40B4-BE49-F238E27FC236}">
                <a16:creationId xmlns:a16="http://schemas.microsoft.com/office/drawing/2014/main" id="{C2129C57-CC2A-C5F1-367E-19A1D4A16D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73216"/>
            <a:ext cx="4551203" cy="2995142"/>
          </a:xfrm>
          <a:prstGeom prst="rect">
            <a:avLst/>
          </a:prstGeom>
          <a:noFill/>
          <a:ln>
            <a:noFill/>
          </a:ln>
        </p:spPr>
      </p:pic>
      <p:pic>
        <p:nvPicPr>
          <p:cNvPr id="17" name="Picture 16" descr="Một khay gà nướng và rau thơm ngon trên mặt bàn bếp, sẵn sàng để thưởng thức">
            <a:extLst>
              <a:ext uri="{FF2B5EF4-FFF2-40B4-BE49-F238E27FC236}">
                <a16:creationId xmlns:a16="http://schemas.microsoft.com/office/drawing/2014/main" id="{307AF28C-8F5D-07C7-BC55-956B5D52A8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9752" y="6568358"/>
            <a:ext cx="4049550" cy="29804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6839-A9FC-DC62-98EB-9A4606E6DFEE}"/>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DB64D4DB-7C52-9F8E-0CBC-30EFECEBE3E2}"/>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B945BB32-0ACE-F712-8F8F-78A2E56D9797}"/>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1D3E6BC-0298-095D-F4DF-0ECCA0095A94}"/>
              </a:ext>
            </a:extLst>
          </p:cNvPr>
          <p:cNvSpPr txBox="1"/>
          <p:nvPr/>
        </p:nvSpPr>
        <p:spPr>
          <a:xfrm>
            <a:off x="2274104" y="253487"/>
            <a:ext cx="13182600" cy="830997"/>
          </a:xfrm>
          <a:prstGeom prst="rect">
            <a:avLst/>
          </a:prstGeom>
          <a:noFill/>
        </p:spPr>
        <p:txBody>
          <a:bodyPr wrap="square" rtlCol="0">
            <a:spAutoFit/>
          </a:bodyPr>
          <a:lstStyle/>
          <a:p>
            <a:pPr algn="ctr">
              <a:buNone/>
            </a:pPr>
            <a:r>
              <a:rPr lang="en-US" sz="4800" b="1" dirty="0">
                <a:solidFill>
                  <a:schemeClr val="accent1">
                    <a:lumMod val="50000"/>
                  </a:schemeClr>
                </a:solidFill>
              </a:rPr>
              <a:t>Canadian Halal Industry</a:t>
            </a:r>
            <a:endParaRPr lang="en-US" sz="4800" b="1" dirty="0">
              <a:solidFill>
                <a:schemeClr val="tx2"/>
              </a:solidFill>
            </a:endParaRPr>
          </a:p>
        </p:txBody>
      </p:sp>
      <p:sp>
        <p:nvSpPr>
          <p:cNvPr id="4" name="TextBox 3">
            <a:extLst>
              <a:ext uri="{FF2B5EF4-FFF2-40B4-BE49-F238E27FC236}">
                <a16:creationId xmlns:a16="http://schemas.microsoft.com/office/drawing/2014/main" id="{CE3E2653-7694-E4AE-F069-9953F3175C7D}"/>
              </a:ext>
            </a:extLst>
          </p:cNvPr>
          <p:cNvSpPr txBox="1"/>
          <p:nvPr/>
        </p:nvSpPr>
        <p:spPr>
          <a:xfrm>
            <a:off x="1752600" y="2781300"/>
            <a:ext cx="15240000" cy="2955746"/>
          </a:xfrm>
          <a:prstGeom prst="rect">
            <a:avLst/>
          </a:prstGeom>
          <a:noFill/>
        </p:spPr>
        <p:txBody>
          <a:bodyPr wrap="square">
            <a:spAutoFit/>
          </a:bodyPr>
          <a:lstStyle/>
          <a:p>
            <a:pPr>
              <a:lnSpc>
                <a:spcPct val="150000"/>
              </a:lnSpc>
              <a:buNone/>
            </a:pPr>
            <a:endParaRPr lang="en-US" sz="3200" dirty="0"/>
          </a:p>
          <a:p>
            <a:pPr>
              <a:lnSpc>
                <a:spcPct val="150000"/>
              </a:lnSpc>
              <a:buNone/>
            </a:pPr>
            <a:endParaRPr lang="en-US" sz="3200" dirty="0"/>
          </a:p>
          <a:p>
            <a:pPr>
              <a:lnSpc>
                <a:spcPct val="150000"/>
              </a:lnSpc>
              <a:buNone/>
            </a:pPr>
            <a:endParaRPr lang="en-US" sz="3200" dirty="0"/>
          </a:p>
          <a:p>
            <a:pPr>
              <a:lnSpc>
                <a:spcPct val="150000"/>
              </a:lnSpc>
              <a:buNone/>
            </a:pP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DCE3D2E-1D3A-A45C-AAF8-DEAF8F18421E}"/>
              </a:ext>
            </a:extLst>
          </p:cNvPr>
          <p:cNvSpPr txBox="1"/>
          <p:nvPr/>
        </p:nvSpPr>
        <p:spPr>
          <a:xfrm>
            <a:off x="1763486" y="1357470"/>
            <a:ext cx="15229114" cy="8141331"/>
          </a:xfrm>
          <a:prstGeom prst="rect">
            <a:avLst/>
          </a:prstGeom>
          <a:noFill/>
        </p:spPr>
        <p:txBody>
          <a:bodyPr wrap="square">
            <a:spAutoFit/>
          </a:bodyPr>
          <a:lstStyle/>
          <a:p>
            <a:pPr lvl="1">
              <a:lnSpc>
                <a:spcPct val="150000"/>
              </a:lnSpc>
              <a:buFont typeface="Arial" panose="020B0604020202020204" pitchFamily="34" charset="0"/>
              <a:buChar char="•"/>
            </a:pPr>
            <a:r>
              <a:rPr lang="en-US" sz="2800" b="1" dirty="0">
                <a:solidFill>
                  <a:schemeClr val="accent1">
                    <a:lumMod val="50000"/>
                  </a:schemeClr>
                </a:solidFill>
              </a:rPr>
              <a:t> </a:t>
            </a:r>
            <a:r>
              <a:rPr lang="en-US" sz="3200" b="1" dirty="0">
                <a:solidFill>
                  <a:schemeClr val="accent1">
                    <a:lumMod val="50000"/>
                  </a:schemeClr>
                </a:solidFill>
              </a:rPr>
              <a:t>Vibrant &amp; Growing</a:t>
            </a:r>
            <a:r>
              <a:rPr lang="en-US" sz="3200" dirty="0">
                <a:solidFill>
                  <a:schemeClr val="accent1">
                    <a:lumMod val="50000"/>
                  </a:schemeClr>
                </a:solidFill>
              </a:rPr>
              <a:t> → rapidly expanding sector with strong foundation</a:t>
            </a:r>
          </a:p>
          <a:p>
            <a:pPr lvl="1">
              <a:lnSpc>
                <a:spcPct val="150000"/>
              </a:lnSpc>
              <a:buFont typeface="Arial" panose="020B0604020202020204" pitchFamily="34" charset="0"/>
              <a:buChar char="•"/>
            </a:pPr>
            <a:endParaRPr lang="en-US" sz="3200" b="1" dirty="0">
              <a:solidFill>
                <a:schemeClr val="accent1">
                  <a:lumMod val="50000"/>
                </a:schemeClr>
              </a:solidFill>
            </a:endParaRPr>
          </a:p>
          <a:p>
            <a:pPr lvl="1">
              <a:lnSpc>
                <a:spcPct val="150000"/>
              </a:lnSpc>
              <a:buFont typeface="Arial" panose="020B0604020202020204" pitchFamily="34" charset="0"/>
              <a:buChar char="•"/>
            </a:pPr>
            <a:r>
              <a:rPr lang="en-US" sz="3200" b="1" dirty="0">
                <a:solidFill>
                  <a:schemeClr val="accent1">
                    <a:lumMod val="50000"/>
                  </a:schemeClr>
                </a:solidFill>
              </a:rPr>
              <a:t> Engaged Consumer Base</a:t>
            </a:r>
            <a:r>
              <a:rPr lang="en-US" sz="3200" dirty="0">
                <a:solidFill>
                  <a:schemeClr val="accent1">
                    <a:lumMod val="50000"/>
                  </a:schemeClr>
                </a:solidFill>
              </a:rPr>
              <a:t> → increasing demand &amp; evolving preferences</a:t>
            </a:r>
          </a:p>
          <a:p>
            <a:pPr lvl="1">
              <a:lnSpc>
                <a:spcPct val="150000"/>
              </a:lnSpc>
              <a:buFont typeface="Arial" panose="020B0604020202020204" pitchFamily="34" charset="0"/>
              <a:buChar char="•"/>
            </a:pPr>
            <a:endParaRPr lang="en-US" sz="3200" dirty="0">
              <a:solidFill>
                <a:schemeClr val="accent1">
                  <a:lumMod val="50000"/>
                </a:schemeClr>
              </a:solidFill>
            </a:endParaRPr>
          </a:p>
          <a:p>
            <a:pPr lvl="1">
              <a:lnSpc>
                <a:spcPct val="150000"/>
              </a:lnSpc>
              <a:buFont typeface="Arial" panose="020B0604020202020204" pitchFamily="34" charset="0"/>
              <a:buChar char="•"/>
            </a:pPr>
            <a:r>
              <a:rPr lang="en-US" sz="3200" dirty="0">
                <a:solidFill>
                  <a:schemeClr val="accent1">
                    <a:lumMod val="50000"/>
                  </a:schemeClr>
                </a:solidFill>
              </a:rPr>
              <a:t> </a:t>
            </a:r>
            <a:r>
              <a:rPr lang="en-US" sz="3200" b="1" dirty="0">
                <a:solidFill>
                  <a:schemeClr val="accent1">
                    <a:lumMod val="50000"/>
                  </a:schemeClr>
                </a:solidFill>
              </a:rPr>
              <a:t>Supportive Regulations</a:t>
            </a:r>
            <a:r>
              <a:rPr lang="en-US" sz="3200" dirty="0">
                <a:solidFill>
                  <a:schemeClr val="accent1">
                    <a:lumMod val="50000"/>
                  </a:schemeClr>
                </a:solidFill>
              </a:rPr>
              <a:t> → facilitates market growth</a:t>
            </a:r>
          </a:p>
          <a:p>
            <a:pPr lvl="1">
              <a:lnSpc>
                <a:spcPct val="150000"/>
              </a:lnSpc>
              <a:buFont typeface="Arial" panose="020B0604020202020204" pitchFamily="34" charset="0"/>
              <a:buChar char="•"/>
            </a:pPr>
            <a:endParaRPr lang="en-US" sz="3200" b="1" dirty="0">
              <a:solidFill>
                <a:schemeClr val="accent1">
                  <a:lumMod val="50000"/>
                </a:schemeClr>
              </a:solidFill>
            </a:endParaRPr>
          </a:p>
          <a:p>
            <a:pPr lvl="1">
              <a:lnSpc>
                <a:spcPct val="150000"/>
              </a:lnSpc>
              <a:buFont typeface="Arial" panose="020B0604020202020204" pitchFamily="34" charset="0"/>
              <a:buChar char="•"/>
            </a:pPr>
            <a:r>
              <a:rPr lang="en-US" sz="3200" b="1" dirty="0">
                <a:solidFill>
                  <a:schemeClr val="accent1">
                    <a:lumMod val="50000"/>
                  </a:schemeClr>
                </a:solidFill>
              </a:rPr>
              <a:t> Product &amp; Service Diversity</a:t>
            </a:r>
            <a:r>
              <a:rPr lang="en-US" sz="3200" dirty="0">
                <a:solidFill>
                  <a:schemeClr val="accent1">
                    <a:lumMod val="50000"/>
                  </a:schemeClr>
                </a:solidFill>
              </a:rPr>
              <a:t> → wider range beyond traditional offerings</a:t>
            </a:r>
          </a:p>
          <a:p>
            <a:pPr lvl="1">
              <a:lnSpc>
                <a:spcPct val="150000"/>
              </a:lnSpc>
              <a:buFont typeface="Arial" panose="020B0604020202020204" pitchFamily="34" charset="0"/>
              <a:buChar char="•"/>
            </a:pPr>
            <a:endParaRPr lang="en-US" sz="3200" b="1" dirty="0">
              <a:solidFill>
                <a:schemeClr val="accent1">
                  <a:lumMod val="50000"/>
                </a:schemeClr>
              </a:solidFill>
            </a:endParaRPr>
          </a:p>
          <a:p>
            <a:pPr lvl="1">
              <a:lnSpc>
                <a:spcPct val="150000"/>
              </a:lnSpc>
              <a:buFont typeface="Arial" panose="020B0604020202020204" pitchFamily="34" charset="0"/>
              <a:buChar char="•"/>
            </a:pPr>
            <a:r>
              <a:rPr lang="en-US" sz="3200" b="1" dirty="0">
                <a:solidFill>
                  <a:schemeClr val="accent1">
                    <a:lumMod val="50000"/>
                  </a:schemeClr>
                </a:solidFill>
              </a:rPr>
              <a:t> Challenges</a:t>
            </a:r>
            <a:r>
              <a:rPr lang="en-US" sz="3200" dirty="0">
                <a:solidFill>
                  <a:schemeClr val="accent1">
                    <a:lumMod val="50000"/>
                  </a:schemeClr>
                </a:solidFill>
              </a:rPr>
              <a:t> → certification fragmentation, supply chain integrity</a:t>
            </a:r>
          </a:p>
          <a:p>
            <a:pPr lvl="1">
              <a:lnSpc>
                <a:spcPct val="150000"/>
              </a:lnSpc>
              <a:buFont typeface="Arial" panose="020B0604020202020204" pitchFamily="34" charset="0"/>
              <a:buChar char="•"/>
            </a:pPr>
            <a:endParaRPr lang="en-US" sz="3200" b="1" dirty="0">
              <a:solidFill>
                <a:schemeClr val="accent1">
                  <a:lumMod val="50000"/>
                </a:schemeClr>
              </a:solidFill>
            </a:endParaRPr>
          </a:p>
          <a:p>
            <a:pPr lvl="1">
              <a:lnSpc>
                <a:spcPct val="150000"/>
              </a:lnSpc>
              <a:buFont typeface="Arial" panose="020B0604020202020204" pitchFamily="34" charset="0"/>
              <a:buChar char="•"/>
            </a:pPr>
            <a:r>
              <a:rPr lang="en-US" sz="3200" b="1" dirty="0">
                <a:solidFill>
                  <a:schemeClr val="accent1">
                    <a:lumMod val="50000"/>
                  </a:schemeClr>
                </a:solidFill>
              </a:rPr>
              <a:t> Opportunity</a:t>
            </a:r>
            <a:r>
              <a:rPr lang="en-US" sz="3200" dirty="0">
                <a:solidFill>
                  <a:schemeClr val="accent1">
                    <a:lumMod val="50000"/>
                  </a:schemeClr>
                </a:solidFill>
              </a:rPr>
              <a:t> → businesses navigating complexities can thrive in dynamic market</a:t>
            </a:r>
          </a:p>
        </p:txBody>
      </p:sp>
      <p:sp>
        <p:nvSpPr>
          <p:cNvPr id="6" name="AutoShape 2" descr="Halal Party Food Platter Ideas to Wow Your Guests in Perth">
            <a:extLst>
              <a:ext uri="{FF2B5EF4-FFF2-40B4-BE49-F238E27FC236}">
                <a16:creationId xmlns:a16="http://schemas.microsoft.com/office/drawing/2014/main" id="{2953A889-39D2-D98D-D4A1-7493789CF0E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372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25ED4-E232-E9FB-C25F-8F5737B6E1C6}"/>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1A3C6DA6-B379-307C-B8BC-8CC20818B73A}"/>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6FDA56CC-E270-F38E-B0A9-608631E3EE01}"/>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A46A8FBB-D683-BEF6-17D9-C92D6D2138F3}"/>
              </a:ext>
            </a:extLst>
          </p:cNvPr>
          <p:cNvSpPr txBox="1"/>
          <p:nvPr/>
        </p:nvSpPr>
        <p:spPr>
          <a:xfrm>
            <a:off x="928914" y="2857500"/>
            <a:ext cx="15240000" cy="2955746"/>
          </a:xfrm>
          <a:prstGeom prst="rect">
            <a:avLst/>
          </a:prstGeom>
          <a:noFill/>
        </p:spPr>
        <p:txBody>
          <a:bodyPr wrap="square">
            <a:spAutoFit/>
          </a:bodyPr>
          <a:lstStyle/>
          <a:p>
            <a:pPr>
              <a:lnSpc>
                <a:spcPct val="150000"/>
              </a:lnSpc>
              <a:buNone/>
            </a:pPr>
            <a:endParaRPr lang="en-US" sz="3200" dirty="0"/>
          </a:p>
          <a:p>
            <a:pPr>
              <a:lnSpc>
                <a:spcPct val="150000"/>
              </a:lnSpc>
              <a:buNone/>
            </a:pPr>
            <a:endParaRPr lang="en-US" sz="3200" dirty="0"/>
          </a:p>
          <a:p>
            <a:pPr>
              <a:lnSpc>
                <a:spcPct val="150000"/>
              </a:lnSpc>
              <a:buNone/>
            </a:pPr>
            <a:endParaRPr lang="en-US" sz="3200" dirty="0"/>
          </a:p>
          <a:p>
            <a:pPr>
              <a:lnSpc>
                <a:spcPct val="150000"/>
              </a:lnSpc>
              <a:buNone/>
            </a:pP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6" name="AutoShape 2" descr="Halal Party Food Platter Ideas to Wow Your Guests in Perth">
            <a:extLst>
              <a:ext uri="{FF2B5EF4-FFF2-40B4-BE49-F238E27FC236}">
                <a16:creationId xmlns:a16="http://schemas.microsoft.com/office/drawing/2014/main" id="{7B1EB5ED-AF68-3ADA-4BAA-1A1FB51365D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Halal Party Food Platter Ideas to Wow Your Guests in Perth">
            <a:extLst>
              <a:ext uri="{FF2B5EF4-FFF2-40B4-BE49-F238E27FC236}">
                <a16:creationId xmlns:a16="http://schemas.microsoft.com/office/drawing/2014/main" id="{E4E44C4B-0B6E-2C68-1EF6-833E710A5572}"/>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69915F85-A72C-F4A4-2D62-2130857B7613}"/>
              </a:ext>
            </a:extLst>
          </p:cNvPr>
          <p:cNvPicPr>
            <a:picLocks noChangeAspect="1"/>
          </p:cNvPicPr>
          <p:nvPr/>
        </p:nvPicPr>
        <p:blipFill>
          <a:blip r:embed="rId4"/>
          <a:stretch>
            <a:fillRect/>
          </a:stretch>
        </p:blipFill>
        <p:spPr>
          <a:xfrm>
            <a:off x="1447800" y="1181100"/>
            <a:ext cx="15240000" cy="8494533"/>
          </a:xfrm>
          <a:prstGeom prst="rect">
            <a:avLst/>
          </a:prstGeom>
        </p:spPr>
      </p:pic>
      <p:pic>
        <p:nvPicPr>
          <p:cNvPr id="3" name="Picture 2" descr="A qr code with black dots&#10;&#10;AI-generated content may be incorrect.">
            <a:extLst>
              <a:ext uri="{FF2B5EF4-FFF2-40B4-BE49-F238E27FC236}">
                <a16:creationId xmlns:a16="http://schemas.microsoft.com/office/drawing/2014/main" id="{7B659C17-72F5-4E4F-89CC-58177F626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2573" y="6994707"/>
            <a:ext cx="3192527" cy="3192527"/>
          </a:xfrm>
          <a:prstGeom prst="rect">
            <a:avLst/>
          </a:prstGeom>
        </p:spPr>
      </p:pic>
    </p:spTree>
    <p:extLst>
      <p:ext uri="{BB962C8B-B14F-4D97-AF65-F5344CB8AC3E}">
        <p14:creationId xmlns:p14="http://schemas.microsoft.com/office/powerpoint/2010/main" val="41901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C5AB-474E-423E-B3DD-87AB471D87E9}"/>
              </a:ext>
            </a:extLst>
          </p:cNvPr>
          <p:cNvSpPr>
            <a:spLocks noGrp="1"/>
          </p:cNvSpPr>
          <p:nvPr>
            <p:ph type="title"/>
          </p:nvPr>
        </p:nvSpPr>
        <p:spPr>
          <a:xfrm>
            <a:off x="-538594" y="0"/>
            <a:ext cx="6868388" cy="1988345"/>
          </a:xfrm>
        </p:spPr>
        <p:txBody>
          <a:bodyPr/>
          <a:lstStyle/>
          <a:p>
            <a:r>
              <a:rPr lang="en-CA" dirty="0"/>
              <a:t>Food Environment</a:t>
            </a:r>
          </a:p>
        </p:txBody>
      </p:sp>
      <p:graphicFrame>
        <p:nvGraphicFramePr>
          <p:cNvPr id="5" name="Object 3">
            <a:extLst>
              <a:ext uri="{FF2B5EF4-FFF2-40B4-BE49-F238E27FC236}">
                <a16:creationId xmlns:a16="http://schemas.microsoft.com/office/drawing/2014/main" id="{D4A50103-8297-4FFC-8ADA-43C9C3AB18C5}"/>
              </a:ext>
            </a:extLst>
          </p:cNvPr>
          <p:cNvGraphicFramePr>
            <a:graphicFrameLocks noGrp="1" noChangeAspect="1"/>
          </p:cNvGraphicFramePr>
          <p:nvPr>
            <p:ph type="pic" idx="13"/>
            <p:extLst>
              <p:ext uri="{D42A27DB-BD31-4B8C-83A1-F6EECF244321}">
                <p14:modId xmlns:p14="http://schemas.microsoft.com/office/powerpoint/2010/main" val="2912111190"/>
              </p:ext>
            </p:extLst>
          </p:nvPr>
        </p:nvGraphicFramePr>
        <p:xfrm>
          <a:off x="3352800" y="245165"/>
          <a:ext cx="12039600" cy="10041835"/>
        </p:xfrm>
        <a:graphic>
          <a:graphicData uri="http://schemas.openxmlformats.org/presentationml/2006/ole">
            <mc:AlternateContent xmlns:mc="http://schemas.openxmlformats.org/markup-compatibility/2006">
              <mc:Choice xmlns:v="urn:schemas-microsoft-com:vml" Requires="v">
                <p:oleObj name="Visio" r:id="rId3" imgW="7945374" imgH="7951216" progId="Visio.Drawing.11">
                  <p:embed/>
                </p:oleObj>
              </mc:Choice>
              <mc:Fallback>
                <p:oleObj name="Visio" r:id="rId3" imgW="7945374" imgH="7951216" progId="Visio.Drawing.11">
                  <p:embed/>
                  <p:pic>
                    <p:nvPicPr>
                      <p:cNvPr id="5" name="Object 3">
                        <a:extLst>
                          <a:ext uri="{FF2B5EF4-FFF2-40B4-BE49-F238E27FC236}">
                            <a16:creationId xmlns:a16="http://schemas.microsoft.com/office/drawing/2014/main" id="{D4A50103-8297-4FFC-8ADA-43C9C3AB1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45165"/>
                        <a:ext cx="12039600" cy="100418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8365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7B865AD-E695-4152-99B5-03E450C07FC0}"/>
              </a:ext>
            </a:extLst>
          </p:cNvPr>
          <p:cNvSpPr>
            <a:spLocks noGrp="1" noChangeArrowheads="1"/>
          </p:cNvSpPr>
          <p:nvPr>
            <p:ph type="title"/>
          </p:nvPr>
        </p:nvSpPr>
        <p:spPr bwMode="auto">
          <a:xfrm>
            <a:off x="3276600" y="192884"/>
            <a:ext cx="1023223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4200" dirty="0">
                <a:solidFill>
                  <a:srgbClr val="1F355E"/>
                </a:solidFill>
                <a:latin typeface="Corbel" pitchFamily="34" charset="0"/>
              </a:rPr>
              <a:t>Food Safety in Canada</a:t>
            </a:r>
          </a:p>
        </p:txBody>
      </p:sp>
      <p:grpSp>
        <p:nvGrpSpPr>
          <p:cNvPr id="7" name="Group 1">
            <a:extLst>
              <a:ext uri="{FF2B5EF4-FFF2-40B4-BE49-F238E27FC236}">
                <a16:creationId xmlns:a16="http://schemas.microsoft.com/office/drawing/2014/main" id="{1FFDD63B-2A83-4BB6-8759-F3D31956FDAE}"/>
              </a:ext>
            </a:extLst>
          </p:cNvPr>
          <p:cNvGrpSpPr>
            <a:grpSpLocks/>
          </p:cNvGrpSpPr>
          <p:nvPr/>
        </p:nvGrpSpPr>
        <p:grpSpPr bwMode="auto">
          <a:xfrm>
            <a:off x="381000" y="1485900"/>
            <a:ext cx="17297400" cy="8608216"/>
            <a:chOff x="323850" y="1125538"/>
            <a:chExt cx="8569325" cy="4468812"/>
          </a:xfrm>
        </p:grpSpPr>
        <p:pic>
          <p:nvPicPr>
            <p:cNvPr id="8" name="Picture 4">
              <a:extLst>
                <a:ext uri="{FF2B5EF4-FFF2-40B4-BE49-F238E27FC236}">
                  <a16:creationId xmlns:a16="http://schemas.microsoft.com/office/drawing/2014/main" id="{34B11E3B-8601-418D-BF47-013F079ED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54" t="21463" r="13818" b="62804"/>
            <a:stretch>
              <a:fillRect/>
            </a:stretch>
          </p:blipFill>
          <p:spPr bwMode="auto">
            <a:xfrm>
              <a:off x="3419475" y="4725988"/>
              <a:ext cx="543718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4F80598E-2827-4C2F-A7CC-D7372A863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54" t="21463" r="13818" b="62804"/>
            <a:stretch>
              <a:fillRect/>
            </a:stretch>
          </p:blipFill>
          <p:spPr bwMode="auto">
            <a:xfrm>
              <a:off x="3419475" y="2397125"/>
              <a:ext cx="54371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3DFE6C6D-CDBF-41B0-85BA-1C458D513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354" t="21463" r="13818" b="62804"/>
            <a:stretch>
              <a:fillRect/>
            </a:stretch>
          </p:blipFill>
          <p:spPr bwMode="auto">
            <a:xfrm>
              <a:off x="3419475" y="1125538"/>
              <a:ext cx="543718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3A99D790-1CA1-49EE-AFB9-2DC14858F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604" t="21463" r="13818" b="62804"/>
            <a:stretch>
              <a:fillRect/>
            </a:stretch>
          </p:blipFill>
          <p:spPr bwMode="auto">
            <a:xfrm>
              <a:off x="3400425" y="3560763"/>
              <a:ext cx="54927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6">
              <a:extLst>
                <a:ext uri="{FF2B5EF4-FFF2-40B4-BE49-F238E27FC236}">
                  <a16:creationId xmlns:a16="http://schemas.microsoft.com/office/drawing/2014/main" id="{10565432-BD3D-4D06-89B6-FBF38AC9546A}"/>
                </a:ext>
              </a:extLst>
            </p:cNvPr>
            <p:cNvGrpSpPr>
              <a:grpSpLocks/>
            </p:cNvGrpSpPr>
            <p:nvPr/>
          </p:nvGrpSpPr>
          <p:grpSpPr bwMode="auto">
            <a:xfrm>
              <a:off x="323850" y="2427288"/>
              <a:ext cx="2232025" cy="1871662"/>
              <a:chOff x="431" y="1707"/>
              <a:chExt cx="1406" cy="1179"/>
            </a:xfrm>
          </p:grpSpPr>
          <p:sp>
            <p:nvSpPr>
              <p:cNvPr id="17" name="Rectangle 2">
                <a:extLst>
                  <a:ext uri="{FF2B5EF4-FFF2-40B4-BE49-F238E27FC236}">
                    <a16:creationId xmlns:a16="http://schemas.microsoft.com/office/drawing/2014/main" id="{C8E03082-F26F-4156-AEFD-9F411B5510B2}"/>
                  </a:ext>
                </a:extLst>
              </p:cNvPr>
              <p:cNvSpPr>
                <a:spLocks noChangeArrowheads="1"/>
              </p:cNvSpPr>
              <p:nvPr/>
            </p:nvSpPr>
            <p:spPr bwMode="auto">
              <a:xfrm>
                <a:off x="431" y="1707"/>
                <a:ext cx="1406" cy="1179"/>
              </a:xfrm>
              <a:prstGeom prst="rect">
                <a:avLst/>
              </a:prstGeom>
              <a:noFill/>
              <a:ln w="38100" cap="sq">
                <a:solidFill>
                  <a:srgbClr val="CC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700"/>
              </a:p>
            </p:txBody>
          </p:sp>
          <p:pic>
            <p:nvPicPr>
              <p:cNvPr id="18" name="Picture 9">
                <a:extLst>
                  <a:ext uri="{FF2B5EF4-FFF2-40B4-BE49-F238E27FC236}">
                    <a16:creationId xmlns:a16="http://schemas.microsoft.com/office/drawing/2014/main" id="{A9376F62-6903-41DA-A5C7-1C5E66EF6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 y="1842"/>
                <a:ext cx="1168"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a:extLst>
                  <a:ext uri="{FF2B5EF4-FFF2-40B4-BE49-F238E27FC236}">
                    <a16:creationId xmlns:a16="http://schemas.microsoft.com/office/drawing/2014/main" id="{08A21108-AF23-4206-9011-0829E0AF1DE2}"/>
                  </a:ext>
                </a:extLst>
              </p:cNvPr>
              <p:cNvSpPr txBox="1">
                <a:spLocks noChangeArrowheads="1"/>
              </p:cNvSpPr>
              <p:nvPr/>
            </p:nvSpPr>
            <p:spPr bwMode="auto">
              <a:xfrm>
                <a:off x="567" y="2341"/>
                <a:ext cx="108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CA" sz="2700" b="1">
                    <a:solidFill>
                      <a:schemeClr val="tx2"/>
                    </a:solidFill>
                    <a:ea typeface="ＭＳ Ｐゴシック" charset="-128"/>
                  </a:rPr>
                  <a:t>Food Safety Roles</a:t>
                </a:r>
              </a:p>
            </p:txBody>
          </p:sp>
        </p:grpSp>
        <p:cxnSp>
          <p:nvCxnSpPr>
            <p:cNvPr id="13" name="AutoShape 11">
              <a:extLst>
                <a:ext uri="{FF2B5EF4-FFF2-40B4-BE49-F238E27FC236}">
                  <a16:creationId xmlns:a16="http://schemas.microsoft.com/office/drawing/2014/main" id="{3A7D27C7-A258-472B-A0DD-9A902A1FD07C}"/>
                </a:ext>
              </a:extLst>
            </p:cNvPr>
            <p:cNvCxnSpPr>
              <a:cxnSpLocks noChangeShapeType="1"/>
              <a:stCxn id="17" idx="3"/>
            </p:cNvCxnSpPr>
            <p:nvPr/>
          </p:nvCxnSpPr>
          <p:spPr bwMode="auto">
            <a:xfrm>
              <a:off x="2574925" y="3363913"/>
              <a:ext cx="844550" cy="1797050"/>
            </a:xfrm>
            <a:prstGeom prst="bentConnector3">
              <a:avLst>
                <a:gd name="adj1" fmla="val 48870"/>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4" name="AutoShape 12">
              <a:extLst>
                <a:ext uri="{FF2B5EF4-FFF2-40B4-BE49-F238E27FC236}">
                  <a16:creationId xmlns:a16="http://schemas.microsoft.com/office/drawing/2014/main" id="{6C7C6DE7-D39D-474A-953B-8219553408C9}"/>
                </a:ext>
              </a:extLst>
            </p:cNvPr>
            <p:cNvCxnSpPr>
              <a:cxnSpLocks noChangeShapeType="1"/>
            </p:cNvCxnSpPr>
            <p:nvPr/>
          </p:nvCxnSpPr>
          <p:spPr bwMode="auto">
            <a:xfrm>
              <a:off x="2555875" y="3363913"/>
              <a:ext cx="866775" cy="631825"/>
            </a:xfrm>
            <a:prstGeom prst="bentConnector3">
              <a:avLst>
                <a:gd name="adj1" fmla="val 48903"/>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5" name="AutoShape 13">
              <a:extLst>
                <a:ext uri="{FF2B5EF4-FFF2-40B4-BE49-F238E27FC236}">
                  <a16:creationId xmlns:a16="http://schemas.microsoft.com/office/drawing/2014/main" id="{3D586265-3F86-4CF9-BE95-5633CE420EFE}"/>
                </a:ext>
              </a:extLst>
            </p:cNvPr>
            <p:cNvCxnSpPr>
              <a:cxnSpLocks noChangeShapeType="1"/>
              <a:stCxn id="17" idx="3"/>
            </p:cNvCxnSpPr>
            <p:nvPr/>
          </p:nvCxnSpPr>
          <p:spPr bwMode="auto">
            <a:xfrm flipV="1">
              <a:off x="2574925" y="2832100"/>
              <a:ext cx="844550" cy="531813"/>
            </a:xfrm>
            <a:prstGeom prst="bentConnector3">
              <a:avLst>
                <a:gd name="adj1" fmla="val 48870"/>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6" name="AutoShape 14">
              <a:extLst>
                <a:ext uri="{FF2B5EF4-FFF2-40B4-BE49-F238E27FC236}">
                  <a16:creationId xmlns:a16="http://schemas.microsoft.com/office/drawing/2014/main" id="{00CD4FCE-B40A-43A6-90F2-C5AAEC7788DF}"/>
                </a:ext>
              </a:extLst>
            </p:cNvPr>
            <p:cNvCxnSpPr>
              <a:cxnSpLocks noChangeShapeType="1"/>
              <a:stCxn id="17" idx="3"/>
            </p:cNvCxnSpPr>
            <p:nvPr/>
          </p:nvCxnSpPr>
          <p:spPr bwMode="auto">
            <a:xfrm flipV="1">
              <a:off x="2574925" y="1560513"/>
              <a:ext cx="844550" cy="1803400"/>
            </a:xfrm>
            <a:prstGeom prst="bentConnector3">
              <a:avLst>
                <a:gd name="adj1" fmla="val 48870"/>
              </a:avLst>
            </a:prstGeom>
            <a:noFill/>
            <a:ln w="38100" cap="sq">
              <a:solidFill>
                <a:srgbClr val="CC0000"/>
              </a:solidFill>
              <a:miter lim="800000"/>
              <a:headEnd type="none" w="sm" len="sm"/>
              <a:tailEnd type="triangle" w="sm" len="sm"/>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26441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F4BF-0E1A-EFA1-37D5-BCDF999B95EA}"/>
              </a:ext>
            </a:extLst>
          </p:cNvPr>
          <p:cNvSpPr>
            <a:spLocks noGrp="1"/>
          </p:cNvSpPr>
          <p:nvPr>
            <p:ph type="title"/>
          </p:nvPr>
        </p:nvSpPr>
        <p:spPr>
          <a:xfrm>
            <a:off x="475343" y="190500"/>
            <a:ext cx="16230600" cy="754062"/>
          </a:xfrm>
        </p:spPr>
        <p:txBody>
          <a:bodyPr>
            <a:noAutofit/>
          </a:bodyPr>
          <a:lstStyle/>
          <a:p>
            <a:r>
              <a:rPr lang="en-CA" dirty="0">
                <a:solidFill>
                  <a:srgbClr val="006699"/>
                </a:solidFill>
              </a:rPr>
              <a:t>Halal Foods</a:t>
            </a:r>
          </a:p>
        </p:txBody>
      </p:sp>
      <p:sp>
        <p:nvSpPr>
          <p:cNvPr id="3" name="Content Placeholder 2">
            <a:extLst>
              <a:ext uri="{FF2B5EF4-FFF2-40B4-BE49-F238E27FC236}">
                <a16:creationId xmlns:a16="http://schemas.microsoft.com/office/drawing/2014/main" id="{DCAC3104-97F5-10BE-045D-A16F30F37CDB}"/>
              </a:ext>
            </a:extLst>
          </p:cNvPr>
          <p:cNvSpPr>
            <a:spLocks noGrp="1"/>
          </p:cNvSpPr>
          <p:nvPr>
            <p:ph idx="1"/>
          </p:nvPr>
        </p:nvSpPr>
        <p:spPr>
          <a:xfrm>
            <a:off x="457200" y="726848"/>
            <a:ext cx="17678400" cy="9560152"/>
          </a:xfrm>
        </p:spPr>
        <p:txBody>
          <a:bodyPr>
            <a:normAutofit fontScale="92500" lnSpcReduction="20000"/>
          </a:bodyPr>
          <a:lstStyle/>
          <a:p>
            <a:pPr marL="0" indent="0">
              <a:buNone/>
            </a:pPr>
            <a:endParaRPr lang="en-CA" b="1" dirty="0">
              <a:solidFill>
                <a:srgbClr val="006699"/>
              </a:solidFill>
            </a:endParaRPr>
          </a:p>
          <a:p>
            <a:pPr marL="0" indent="0">
              <a:buNone/>
            </a:pPr>
            <a:r>
              <a:rPr lang="en-CA" b="1" dirty="0">
                <a:solidFill>
                  <a:srgbClr val="006699"/>
                </a:solidFill>
              </a:rPr>
              <a:t>What Halal Food Includes </a:t>
            </a:r>
          </a:p>
          <a:p>
            <a:pPr lvl="1">
              <a:buFont typeface="Arial" panose="020B0604020202020204" pitchFamily="34" charset="0"/>
              <a:buChar char="•"/>
            </a:pPr>
            <a:r>
              <a:rPr lang="en-CA" u="sng" dirty="0"/>
              <a:t>Permitted Meats</a:t>
            </a:r>
            <a:r>
              <a:rPr lang="en-CA" dirty="0"/>
              <a:t>: beef, lamb, chicken, and fish with scales, slaughtered according to Islamic ritual.</a:t>
            </a:r>
          </a:p>
          <a:p>
            <a:pPr lvl="1">
              <a:buFont typeface="Arial" panose="020B0604020202020204" pitchFamily="34" charset="0"/>
              <a:buChar char="•"/>
            </a:pPr>
            <a:r>
              <a:rPr lang="en-CA" u="sng" dirty="0"/>
              <a:t>Plant-Based Foods</a:t>
            </a:r>
            <a:r>
              <a:rPr lang="en-CA" dirty="0"/>
              <a:t>: All fruits, vegetables, grains, and other plant-based items, except those that cause intoxication.</a:t>
            </a:r>
          </a:p>
          <a:p>
            <a:pPr lvl="1">
              <a:buFont typeface="Arial" panose="020B0604020202020204" pitchFamily="34" charset="0"/>
              <a:buChar char="•"/>
            </a:pPr>
            <a:r>
              <a:rPr lang="en-CA" u="sng" dirty="0"/>
              <a:t>Dairy and Eggs</a:t>
            </a:r>
            <a:r>
              <a:rPr lang="en-CA" dirty="0"/>
              <a:t>: Milk and eggs from permissible animal species are generally halal.</a:t>
            </a:r>
          </a:p>
          <a:p>
            <a:pPr marL="0" indent="0">
              <a:buNone/>
            </a:pPr>
            <a:endParaRPr lang="en-CA" b="1" dirty="0">
              <a:solidFill>
                <a:srgbClr val="006699"/>
              </a:solidFill>
            </a:endParaRPr>
          </a:p>
          <a:p>
            <a:pPr marL="0" indent="0">
              <a:buNone/>
            </a:pPr>
            <a:r>
              <a:rPr lang="en-CA" b="1" dirty="0">
                <a:solidFill>
                  <a:srgbClr val="006699"/>
                </a:solidFill>
              </a:rPr>
              <a:t>Forbidden (Haram) Foods </a:t>
            </a:r>
          </a:p>
          <a:p>
            <a:pPr lvl="1">
              <a:buFont typeface="Arial" panose="020B0604020202020204" pitchFamily="34" charset="0"/>
              <a:buChar char="•"/>
            </a:pPr>
            <a:r>
              <a:rPr lang="en-CA" u="sng" dirty="0"/>
              <a:t>Pork:</a:t>
            </a:r>
            <a:r>
              <a:rPr lang="en-CA" dirty="0"/>
              <a:t> All products derived from pigs are prohibited. </a:t>
            </a:r>
          </a:p>
          <a:p>
            <a:pPr lvl="1">
              <a:buFont typeface="Arial" panose="020B0604020202020204" pitchFamily="34" charset="0"/>
              <a:buChar char="•"/>
            </a:pPr>
            <a:r>
              <a:rPr lang="en-CA" u="sng" dirty="0"/>
              <a:t>Alcohol</a:t>
            </a:r>
            <a:r>
              <a:rPr lang="en-CA" dirty="0"/>
              <a:t>: Any amount of alcohol in food is forbidden. </a:t>
            </a:r>
          </a:p>
          <a:p>
            <a:pPr lvl="1">
              <a:buFont typeface="Arial" panose="020B0604020202020204" pitchFamily="34" charset="0"/>
              <a:buChar char="•"/>
            </a:pPr>
            <a:r>
              <a:rPr lang="en-CA" u="sng" dirty="0"/>
              <a:t>Carrion</a:t>
            </a:r>
            <a:r>
              <a:rPr lang="en-CA" dirty="0"/>
              <a:t>: Meat from animals that died before slaughtering is not halal. </a:t>
            </a:r>
          </a:p>
          <a:p>
            <a:pPr lvl="1">
              <a:buFont typeface="Arial" panose="020B0604020202020204" pitchFamily="34" charset="0"/>
              <a:buChar char="•"/>
            </a:pPr>
            <a:r>
              <a:rPr lang="en-CA" u="sng" dirty="0"/>
              <a:t>Blood</a:t>
            </a:r>
            <a:r>
              <a:rPr lang="en-CA" dirty="0"/>
              <a:t>: The consumption of blood and its by-products is forbidden. </a:t>
            </a:r>
          </a:p>
          <a:p>
            <a:pPr lvl="1">
              <a:buFont typeface="Arial" panose="020B0604020202020204" pitchFamily="34" charset="0"/>
              <a:buChar char="•"/>
            </a:pPr>
            <a:r>
              <a:rPr lang="en-CA" u="sng" dirty="0"/>
              <a:t>Carnivorous Animals</a:t>
            </a:r>
            <a:r>
              <a:rPr lang="en-CA" dirty="0"/>
              <a:t>: Like cats and dogs, as well as birds of prey, are not halal. </a:t>
            </a:r>
          </a:p>
          <a:p>
            <a:pPr marL="0" indent="0">
              <a:buNone/>
            </a:pPr>
            <a:endParaRPr lang="en-CA" b="1" dirty="0">
              <a:solidFill>
                <a:srgbClr val="006699"/>
              </a:solidFill>
            </a:endParaRPr>
          </a:p>
          <a:p>
            <a:pPr marL="0" indent="0">
              <a:buNone/>
            </a:pPr>
            <a:r>
              <a:rPr lang="en-CA" b="1" dirty="0">
                <a:solidFill>
                  <a:srgbClr val="006699"/>
                </a:solidFill>
              </a:rPr>
              <a:t>Halal Slaughter (</a:t>
            </a:r>
            <a:r>
              <a:rPr lang="en-CA" b="1" dirty="0" err="1">
                <a:solidFill>
                  <a:srgbClr val="006699"/>
                </a:solidFill>
              </a:rPr>
              <a:t>Dhabihah</a:t>
            </a:r>
            <a:r>
              <a:rPr lang="en-CA" b="1" dirty="0">
                <a:solidFill>
                  <a:srgbClr val="006699"/>
                </a:solidFill>
              </a:rPr>
              <a:t>)</a:t>
            </a:r>
          </a:p>
          <a:p>
            <a:pPr lvl="1">
              <a:buFont typeface="Arial" panose="020B0604020202020204" pitchFamily="34" charset="0"/>
              <a:buChar char="•"/>
            </a:pPr>
            <a:r>
              <a:rPr lang="en-CA" u="sng" dirty="0"/>
              <a:t>The Animal</a:t>
            </a:r>
            <a:r>
              <a:rPr lang="en-CA" dirty="0"/>
              <a:t>: The animal must be healthy and free from disease at the time of slaughter. </a:t>
            </a:r>
          </a:p>
          <a:p>
            <a:pPr lvl="1">
              <a:buFont typeface="Arial" panose="020B0604020202020204" pitchFamily="34" charset="0"/>
              <a:buChar char="•"/>
            </a:pPr>
            <a:r>
              <a:rPr lang="en-CA" u="sng" dirty="0"/>
              <a:t>The Process</a:t>
            </a:r>
            <a:r>
              <a:rPr lang="en-CA" dirty="0"/>
              <a:t>: A sharp knife - to cut the jugular vein, carotid artery, and trachea, all blood drained from the carcass. </a:t>
            </a:r>
          </a:p>
          <a:p>
            <a:pPr lvl="1">
              <a:buFont typeface="Arial" panose="020B0604020202020204" pitchFamily="34" charset="0"/>
              <a:buChar char="•"/>
            </a:pPr>
            <a:r>
              <a:rPr lang="en-CA" u="sng" dirty="0"/>
              <a:t>The Prayer</a:t>
            </a:r>
            <a:r>
              <a:rPr lang="en-CA" dirty="0"/>
              <a:t>: A Muslim must recite a prayer (</a:t>
            </a:r>
            <a:r>
              <a:rPr lang="en-CA" u="sng" dirty="0" err="1">
                <a:hlinkClick r:id="rId2"/>
              </a:rPr>
              <a:t>tasmiya</a:t>
            </a:r>
            <a:r>
              <a:rPr lang="en-CA" dirty="0"/>
              <a:t> or </a:t>
            </a:r>
            <a:r>
              <a:rPr lang="en-CA" u="sng" dirty="0">
                <a:hlinkClick r:id="rId3"/>
              </a:rPr>
              <a:t>shahada</a:t>
            </a:r>
            <a:r>
              <a:rPr lang="en-CA" dirty="0"/>
              <a:t>) to invoke God's name during the process. </a:t>
            </a:r>
          </a:p>
          <a:p>
            <a:pPr marL="0" indent="0">
              <a:buNone/>
            </a:pPr>
            <a:endParaRPr lang="en-CA" dirty="0"/>
          </a:p>
          <a:p>
            <a:pPr marL="0" indent="0">
              <a:buNone/>
            </a:pPr>
            <a:r>
              <a:rPr lang="en-CA" b="1" dirty="0">
                <a:solidFill>
                  <a:srgbClr val="006699"/>
                </a:solidFill>
              </a:rPr>
              <a:t>Why Halal Food Matters</a:t>
            </a:r>
          </a:p>
          <a:p>
            <a:pPr lvl="1">
              <a:buFont typeface="Arial" panose="020B0604020202020204" pitchFamily="34" charset="0"/>
              <a:buChar char="•"/>
            </a:pPr>
            <a:r>
              <a:rPr lang="en-CA" u="sng" dirty="0"/>
              <a:t>Religious Observance</a:t>
            </a:r>
            <a:r>
              <a:rPr lang="en-CA" dirty="0"/>
              <a:t>: Ensures Muslims can fulfill their dietary requirements according to Islamic teachings and the Quran. </a:t>
            </a:r>
          </a:p>
          <a:p>
            <a:pPr lvl="1">
              <a:buFont typeface="Arial" panose="020B0604020202020204" pitchFamily="34" charset="0"/>
              <a:buChar char="•"/>
            </a:pPr>
            <a:r>
              <a:rPr lang="en-CA" u="sng" dirty="0"/>
              <a:t>Health and Quality</a:t>
            </a:r>
            <a:r>
              <a:rPr lang="en-CA" dirty="0"/>
              <a:t>: Some consider the halal slaughter process, to be a more humane. </a:t>
            </a:r>
          </a:p>
          <a:p>
            <a:pPr lvl="1">
              <a:buFont typeface="Arial" panose="020B0604020202020204" pitchFamily="34" charset="0"/>
              <a:buChar char="•"/>
            </a:pPr>
            <a:r>
              <a:rPr lang="en-CA" u="sng" dirty="0"/>
              <a:t>Accessibility</a:t>
            </a:r>
            <a:r>
              <a:rPr lang="en-CA" dirty="0"/>
              <a:t>: Halal labeling for Muslims to find food options, accessibility</a:t>
            </a:r>
          </a:p>
          <a:p>
            <a:endParaRPr lang="en-CA" dirty="0"/>
          </a:p>
        </p:txBody>
      </p:sp>
      <p:pic>
        <p:nvPicPr>
          <p:cNvPr id="5" name="Picture 4">
            <a:extLst>
              <a:ext uri="{FF2B5EF4-FFF2-40B4-BE49-F238E27FC236}">
                <a16:creationId xmlns:a16="http://schemas.microsoft.com/office/drawing/2014/main" id="{9208604F-0232-870B-D864-BF0A825BFD22}"/>
              </a:ext>
            </a:extLst>
          </p:cNvPr>
          <p:cNvPicPr>
            <a:picLocks noChangeAspect="1"/>
          </p:cNvPicPr>
          <p:nvPr/>
        </p:nvPicPr>
        <p:blipFill>
          <a:blip r:embed="rId4"/>
          <a:stretch>
            <a:fillRect/>
          </a:stretch>
        </p:blipFill>
        <p:spPr>
          <a:xfrm>
            <a:off x="11823742" y="2781300"/>
            <a:ext cx="6427972" cy="3810000"/>
          </a:xfrm>
          <a:prstGeom prst="rect">
            <a:avLst/>
          </a:prstGeom>
        </p:spPr>
      </p:pic>
    </p:spTree>
    <p:extLst>
      <p:ext uri="{BB962C8B-B14F-4D97-AF65-F5344CB8AC3E}">
        <p14:creationId xmlns:p14="http://schemas.microsoft.com/office/powerpoint/2010/main" val="189419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pic>
        <p:nvPicPr>
          <p:cNvPr id="10" name="Picture 9" descr="A graph of halal food market&#10;&#10;AI-generated content may be incorrect.">
            <a:extLst>
              <a:ext uri="{FF2B5EF4-FFF2-40B4-BE49-F238E27FC236}">
                <a16:creationId xmlns:a16="http://schemas.microsoft.com/office/drawing/2014/main" id="{693AEF4E-F3FD-D5B0-2912-960081D62228}"/>
              </a:ext>
            </a:extLst>
          </p:cNvPr>
          <p:cNvPicPr>
            <a:picLocks noChangeAspect="1"/>
          </p:cNvPicPr>
          <p:nvPr/>
        </p:nvPicPr>
        <p:blipFill>
          <a:blip r:embed="rId4"/>
          <a:stretch>
            <a:fillRect/>
          </a:stretch>
        </p:blipFill>
        <p:spPr>
          <a:xfrm>
            <a:off x="1143000" y="1943100"/>
            <a:ext cx="16230600" cy="7620000"/>
          </a:xfrm>
          <a:prstGeom prst="rect">
            <a:avLst/>
          </a:prstGeom>
        </p:spPr>
      </p:pic>
      <p:sp>
        <p:nvSpPr>
          <p:cNvPr id="12" name="TextBox 11">
            <a:extLst>
              <a:ext uri="{FF2B5EF4-FFF2-40B4-BE49-F238E27FC236}">
                <a16:creationId xmlns:a16="http://schemas.microsoft.com/office/drawing/2014/main" id="{BB5AA6A9-67D8-D580-703D-7E2A30BBAFB9}"/>
              </a:ext>
            </a:extLst>
          </p:cNvPr>
          <p:cNvSpPr txBox="1"/>
          <p:nvPr/>
        </p:nvSpPr>
        <p:spPr>
          <a:xfrm>
            <a:off x="2274104" y="807303"/>
            <a:ext cx="13182600" cy="830997"/>
          </a:xfrm>
          <a:prstGeom prst="rect">
            <a:avLst/>
          </a:prstGeom>
          <a:noFill/>
        </p:spPr>
        <p:txBody>
          <a:bodyPr wrap="square" rtlCol="0">
            <a:spAutoFit/>
          </a:bodyPr>
          <a:lstStyle/>
          <a:p>
            <a:pPr algn="ctr"/>
            <a:r>
              <a:rPr lang="en-US" sz="4800" b="1" dirty="0">
                <a:solidFill>
                  <a:schemeClr val="tx2"/>
                </a:solidFill>
              </a:rPr>
              <a:t>1. Hala Food Market </a:t>
            </a:r>
            <a:r>
              <a:rPr lang="en-US" sz="3600" b="1" i="1" dirty="0">
                <a:solidFill>
                  <a:schemeClr val="tx2"/>
                </a:solidFill>
              </a:rPr>
              <a:t>(1/5)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E7970-3DDE-3EEC-3267-BBBB5B6E2911}"/>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F2FB7905-20C6-6C6B-6B9D-B13F91AF0074}"/>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5D421E2E-D7CB-F19E-2276-DA6524E9D67A}"/>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89F9B444-FDD3-44CA-599C-5F08F511BBD7}"/>
              </a:ext>
            </a:extLst>
          </p:cNvPr>
          <p:cNvSpPr txBox="1"/>
          <p:nvPr/>
        </p:nvSpPr>
        <p:spPr>
          <a:xfrm>
            <a:off x="2819400" y="723900"/>
            <a:ext cx="13182600" cy="830997"/>
          </a:xfrm>
          <a:prstGeom prst="rect">
            <a:avLst/>
          </a:prstGeom>
          <a:noFill/>
        </p:spPr>
        <p:txBody>
          <a:bodyPr wrap="square" rtlCol="0">
            <a:spAutoFit/>
          </a:bodyPr>
          <a:lstStyle/>
          <a:p>
            <a:pPr algn="ctr"/>
            <a:r>
              <a:rPr lang="en-US" sz="4800" b="1" dirty="0">
                <a:solidFill>
                  <a:schemeClr val="tx2">
                    <a:lumMod val="50000"/>
                  </a:schemeClr>
                </a:solidFill>
              </a:rPr>
              <a:t>Introduction</a:t>
            </a:r>
          </a:p>
        </p:txBody>
      </p:sp>
      <p:pic>
        <p:nvPicPr>
          <p:cNvPr id="4" name="Picture 3">
            <a:extLst>
              <a:ext uri="{FF2B5EF4-FFF2-40B4-BE49-F238E27FC236}">
                <a16:creationId xmlns:a16="http://schemas.microsoft.com/office/drawing/2014/main" id="{BD556C94-0933-53FD-0DF3-F7D9D795D72F}"/>
              </a:ext>
            </a:extLst>
          </p:cNvPr>
          <p:cNvPicPr>
            <a:picLocks noChangeAspect="1"/>
          </p:cNvPicPr>
          <p:nvPr/>
        </p:nvPicPr>
        <p:blipFill>
          <a:blip r:embed="rId4"/>
          <a:stretch>
            <a:fillRect/>
          </a:stretch>
        </p:blipFill>
        <p:spPr>
          <a:xfrm>
            <a:off x="8991600" y="1943100"/>
            <a:ext cx="4953000" cy="1537137"/>
          </a:xfrm>
          <a:prstGeom prst="rect">
            <a:avLst/>
          </a:prstGeom>
        </p:spPr>
      </p:pic>
      <p:sp>
        <p:nvSpPr>
          <p:cNvPr id="2" name="TextBox 1">
            <a:extLst>
              <a:ext uri="{FF2B5EF4-FFF2-40B4-BE49-F238E27FC236}">
                <a16:creationId xmlns:a16="http://schemas.microsoft.com/office/drawing/2014/main" id="{864277BD-F763-3A89-6B80-1B17594E2145}"/>
              </a:ext>
            </a:extLst>
          </p:cNvPr>
          <p:cNvSpPr txBox="1"/>
          <p:nvPr/>
        </p:nvSpPr>
        <p:spPr>
          <a:xfrm>
            <a:off x="1905000" y="2089796"/>
            <a:ext cx="10515600" cy="889474"/>
          </a:xfrm>
          <a:prstGeom prst="rect">
            <a:avLst/>
          </a:prstGeom>
          <a:noFill/>
        </p:spPr>
        <p:txBody>
          <a:bodyPr wrap="square" rtlCol="0">
            <a:spAutoFit/>
          </a:bodyPr>
          <a:lstStyle/>
          <a:p>
            <a:pPr fontAlgn="base">
              <a:lnSpc>
                <a:spcPct val="90000"/>
              </a:lnSpc>
              <a:spcBef>
                <a:spcPct val="0"/>
              </a:spcBef>
              <a:spcAft>
                <a:spcPts val="600"/>
              </a:spcAft>
            </a:pPr>
            <a:r>
              <a:rPr lang="en-US" sz="3200" b="1" dirty="0">
                <a:solidFill>
                  <a:schemeClr val="tx2"/>
                </a:solidFill>
              </a:rPr>
              <a:t>The Canadian Halal Market Landscape</a:t>
            </a:r>
          </a:p>
          <a:p>
            <a:endParaRPr lang="en-US" dirty="0"/>
          </a:p>
        </p:txBody>
      </p:sp>
      <p:pic>
        <p:nvPicPr>
          <p:cNvPr id="5" name="Picture 4">
            <a:extLst>
              <a:ext uri="{FF2B5EF4-FFF2-40B4-BE49-F238E27FC236}">
                <a16:creationId xmlns:a16="http://schemas.microsoft.com/office/drawing/2014/main" id="{7A96B845-9831-D23C-0D85-83F2F645DD57}"/>
              </a:ext>
            </a:extLst>
          </p:cNvPr>
          <p:cNvPicPr>
            <a:picLocks noChangeAspect="1"/>
          </p:cNvPicPr>
          <p:nvPr/>
        </p:nvPicPr>
        <p:blipFill>
          <a:blip r:embed="rId5"/>
          <a:stretch>
            <a:fillRect/>
          </a:stretch>
        </p:blipFill>
        <p:spPr>
          <a:xfrm>
            <a:off x="572349" y="0"/>
            <a:ext cx="17564778" cy="10287000"/>
          </a:xfrm>
          <a:prstGeom prst="rect">
            <a:avLst/>
          </a:prstGeom>
        </p:spPr>
      </p:pic>
      <p:sp>
        <p:nvSpPr>
          <p:cNvPr id="3" name="TextBox 2">
            <a:extLst>
              <a:ext uri="{FF2B5EF4-FFF2-40B4-BE49-F238E27FC236}">
                <a16:creationId xmlns:a16="http://schemas.microsoft.com/office/drawing/2014/main" id="{7B56F445-DF57-91C9-DD3F-250217BF16B6}"/>
              </a:ext>
            </a:extLst>
          </p:cNvPr>
          <p:cNvSpPr txBox="1"/>
          <p:nvPr/>
        </p:nvSpPr>
        <p:spPr>
          <a:xfrm>
            <a:off x="7467600" y="1038317"/>
            <a:ext cx="3581400"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310FAA0-DB52-13E2-7B95-678540FC634C}"/>
              </a:ext>
            </a:extLst>
          </p:cNvPr>
          <p:cNvSpPr txBox="1"/>
          <p:nvPr/>
        </p:nvSpPr>
        <p:spPr>
          <a:xfrm>
            <a:off x="7315200" y="723900"/>
            <a:ext cx="358140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7075F6BB-88F3-7D49-BDAF-8D21CF798F68}"/>
              </a:ext>
            </a:extLst>
          </p:cNvPr>
          <p:cNvSpPr txBox="1"/>
          <p:nvPr/>
        </p:nvSpPr>
        <p:spPr>
          <a:xfrm>
            <a:off x="4648200" y="228376"/>
            <a:ext cx="8991600" cy="1107996"/>
          </a:xfrm>
          <a:prstGeom prst="rect">
            <a:avLst/>
          </a:prstGeom>
          <a:noFill/>
        </p:spPr>
        <p:txBody>
          <a:bodyPr wrap="square" rtlCol="0">
            <a:spAutoFit/>
          </a:bodyPr>
          <a:lstStyle/>
          <a:p>
            <a:r>
              <a:rPr lang="en-US" sz="4800" b="1" dirty="0">
                <a:solidFill>
                  <a:schemeClr val="tx2"/>
                </a:solidFill>
              </a:rPr>
              <a:t>1. Hala Food Market </a:t>
            </a:r>
            <a:r>
              <a:rPr lang="en-US" sz="3600" b="1" i="1" dirty="0">
                <a:solidFill>
                  <a:schemeClr val="tx2"/>
                </a:solidFill>
              </a:rPr>
              <a:t>(Continue 2/5)</a:t>
            </a:r>
          </a:p>
          <a:p>
            <a:endParaRPr lang="en-US" dirty="0"/>
          </a:p>
        </p:txBody>
      </p:sp>
      <p:sp>
        <p:nvSpPr>
          <p:cNvPr id="9" name="AutoShape 2">
            <a:extLst>
              <a:ext uri="{FF2B5EF4-FFF2-40B4-BE49-F238E27FC236}">
                <a16:creationId xmlns:a16="http://schemas.microsoft.com/office/drawing/2014/main" id="{778A61B6-CC0F-7B4E-AEF4-80566248F0B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99230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E1814-2D04-1F51-F49F-99B65AEDE438}"/>
              </a:ext>
            </a:extLst>
          </p:cNvPr>
          <p:cNvPicPr>
            <a:picLocks noChangeAspect="1"/>
          </p:cNvPicPr>
          <p:nvPr/>
        </p:nvPicPr>
        <p:blipFill>
          <a:blip r:embed="rId2"/>
          <a:stretch>
            <a:fillRect/>
          </a:stretch>
        </p:blipFill>
        <p:spPr>
          <a:xfrm>
            <a:off x="8153400" y="114300"/>
            <a:ext cx="9458325" cy="9725025"/>
          </a:xfrm>
          <a:prstGeom prst="rect">
            <a:avLst/>
          </a:prstGeom>
        </p:spPr>
      </p:pic>
      <p:sp>
        <p:nvSpPr>
          <p:cNvPr id="2" name="TextBox 1">
            <a:extLst>
              <a:ext uri="{FF2B5EF4-FFF2-40B4-BE49-F238E27FC236}">
                <a16:creationId xmlns:a16="http://schemas.microsoft.com/office/drawing/2014/main" id="{6944D156-4830-572A-B2BA-B86BDD2F620E}"/>
              </a:ext>
            </a:extLst>
          </p:cNvPr>
          <p:cNvSpPr txBox="1"/>
          <p:nvPr/>
        </p:nvSpPr>
        <p:spPr>
          <a:xfrm>
            <a:off x="187159" y="377677"/>
            <a:ext cx="8338972" cy="830997"/>
          </a:xfrm>
          <a:prstGeom prst="rect">
            <a:avLst/>
          </a:prstGeom>
          <a:noFill/>
        </p:spPr>
        <p:txBody>
          <a:bodyPr wrap="square" rtlCol="0">
            <a:spAutoFit/>
          </a:bodyPr>
          <a:lstStyle/>
          <a:p>
            <a:pPr algn="ctr"/>
            <a:r>
              <a:rPr lang="en-US" sz="4800" b="1" dirty="0">
                <a:solidFill>
                  <a:schemeClr val="tx2"/>
                </a:solidFill>
              </a:rPr>
              <a:t>1. Hala Food Market </a:t>
            </a:r>
            <a:r>
              <a:rPr lang="en-US" sz="3200" b="1" dirty="0">
                <a:solidFill>
                  <a:schemeClr val="tx2"/>
                </a:solidFill>
              </a:rPr>
              <a:t>(3/5)</a:t>
            </a:r>
          </a:p>
        </p:txBody>
      </p:sp>
      <p:sp>
        <p:nvSpPr>
          <p:cNvPr id="4" name="TextBox 3">
            <a:extLst>
              <a:ext uri="{FF2B5EF4-FFF2-40B4-BE49-F238E27FC236}">
                <a16:creationId xmlns:a16="http://schemas.microsoft.com/office/drawing/2014/main" id="{91E9058C-D44A-B4C4-75C7-880AC740EF21}"/>
              </a:ext>
            </a:extLst>
          </p:cNvPr>
          <p:cNvSpPr txBox="1"/>
          <p:nvPr/>
        </p:nvSpPr>
        <p:spPr>
          <a:xfrm>
            <a:off x="609600" y="1950303"/>
            <a:ext cx="7620000" cy="923330"/>
          </a:xfrm>
          <a:prstGeom prst="rect">
            <a:avLst/>
          </a:prstGeom>
          <a:noFill/>
        </p:spPr>
        <p:txBody>
          <a:bodyPr wrap="square" rtlCol="0">
            <a:spAutoFit/>
          </a:bodyPr>
          <a:lstStyle/>
          <a:p>
            <a:r>
              <a:rPr lang="en-US" sz="3600" b="1" dirty="0">
                <a:solidFill>
                  <a:schemeClr val="tx2"/>
                </a:solidFill>
              </a:rPr>
              <a:t>The Canadian Halal Market Landscape</a:t>
            </a:r>
          </a:p>
          <a:p>
            <a:endParaRPr lang="en-US" dirty="0"/>
          </a:p>
        </p:txBody>
      </p:sp>
      <p:pic>
        <p:nvPicPr>
          <p:cNvPr id="5" name="Picture 4">
            <a:extLst>
              <a:ext uri="{FF2B5EF4-FFF2-40B4-BE49-F238E27FC236}">
                <a16:creationId xmlns:a16="http://schemas.microsoft.com/office/drawing/2014/main" id="{5310AB4D-3829-B599-5F20-3F5C23D6DFED}"/>
              </a:ext>
            </a:extLst>
          </p:cNvPr>
          <p:cNvPicPr>
            <a:picLocks noChangeAspect="1"/>
          </p:cNvPicPr>
          <p:nvPr/>
        </p:nvPicPr>
        <p:blipFill>
          <a:blip r:embed="rId3"/>
          <a:stretch>
            <a:fillRect/>
          </a:stretch>
        </p:blipFill>
        <p:spPr>
          <a:xfrm>
            <a:off x="1524000" y="4143558"/>
            <a:ext cx="5257800" cy="1988999"/>
          </a:xfrm>
          <a:prstGeom prst="rect">
            <a:avLst/>
          </a:prstGeom>
        </p:spPr>
      </p:pic>
    </p:spTree>
    <p:extLst>
      <p:ext uri="{BB962C8B-B14F-4D97-AF65-F5344CB8AC3E}">
        <p14:creationId xmlns:p14="http://schemas.microsoft.com/office/powerpoint/2010/main" val="373889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51D24-3868-F857-7449-B92E891614A9}"/>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3DFC5E83-ED3D-5BBA-D122-65067982B80F}"/>
              </a:ext>
            </a:extLst>
          </p:cNvPr>
          <p:cNvPicPr>
            <a:picLocks noChangeAspect="1"/>
          </p:cNvPicPr>
          <p:nvPr/>
        </p:nvPicPr>
        <p:blipFill>
          <a:blip r:embed="rId3"/>
          <a:srcRect t="62594" r="57472" b="12516"/>
          <a:stretch>
            <a:fillRect/>
          </a:stretch>
        </p:blipFill>
        <p:spPr>
          <a:xfrm>
            <a:off x="187159" y="495300"/>
            <a:ext cx="2086945" cy="543017"/>
          </a:xfrm>
          <a:prstGeom prst="rect">
            <a:avLst/>
          </a:prstGeom>
        </p:spPr>
      </p:pic>
      <p:sp>
        <p:nvSpPr>
          <p:cNvPr id="19" name="TextBox 19">
            <a:extLst>
              <a:ext uri="{FF2B5EF4-FFF2-40B4-BE49-F238E27FC236}">
                <a16:creationId xmlns:a16="http://schemas.microsoft.com/office/drawing/2014/main" id="{4FD5048C-B111-C127-8407-632292C5F7D7}"/>
              </a:ext>
            </a:extLst>
          </p:cNvPr>
          <p:cNvSpPr txBox="1"/>
          <p:nvPr/>
        </p:nvSpPr>
        <p:spPr>
          <a:xfrm>
            <a:off x="12573000" y="9867900"/>
            <a:ext cx="7088996" cy="256480"/>
          </a:xfrm>
          <a:prstGeom prst="rect">
            <a:avLst/>
          </a:prstGeom>
        </p:spPr>
        <p:txBody>
          <a:bodyPr lIns="0" tIns="0" rIns="0" bIns="0" rtlCol="0" anchor="t">
            <a:spAutoFit/>
          </a:bodyPr>
          <a:lstStyle/>
          <a:p>
            <a:pPr>
              <a:lnSpc>
                <a:spcPts val="1960"/>
              </a:lnSpc>
              <a:spcBef>
                <a:spcPct val="0"/>
              </a:spcBef>
            </a:pPr>
            <a:r>
              <a:rPr lang="en-US" dirty="0" err="1">
                <a:solidFill>
                  <a:schemeClr val="tx2">
                    <a:lumMod val="50000"/>
                  </a:schemeClr>
                </a:solidFill>
                <a:latin typeface="Arial" panose="020B0604020202020204" pitchFamily="34" charset="0"/>
                <a:cs typeface="Arial" panose="020B0604020202020204" pitchFamily="34" charset="0"/>
              </a:rPr>
              <a:t>Dự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án</a:t>
            </a:r>
            <a:r>
              <a:rPr lang="en-US" dirty="0">
                <a:solidFill>
                  <a:schemeClr val="tx2">
                    <a:lumMod val="50000"/>
                  </a:schemeClr>
                </a:solidFill>
                <a:latin typeface="Arial" panose="020B0604020202020204" pitchFamily="34" charset="0"/>
                <a:cs typeface="Arial" panose="020B0604020202020204" pitchFamily="34" charset="0"/>
              </a:rPr>
              <a:t> An </a:t>
            </a:r>
            <a:r>
              <a:rPr lang="en-US" dirty="0" err="1">
                <a:solidFill>
                  <a:schemeClr val="tx2">
                    <a:lumMod val="50000"/>
                  </a:schemeClr>
                </a:solidFill>
                <a:latin typeface="Arial" panose="020B0604020202020204" pitchFamily="34" charset="0"/>
                <a:cs typeface="Arial" panose="020B0604020202020204" pitchFamily="34" charset="0"/>
              </a:rPr>
              <a:t>toàn</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thực</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phẩm</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vì</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sự</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phát</a:t>
            </a:r>
            <a:r>
              <a:rPr lang="en-US" dirty="0">
                <a:solidFill>
                  <a:schemeClr val="tx2">
                    <a:lumMod val="50000"/>
                  </a:schemeClr>
                </a:solidFill>
                <a:latin typeface="Arial" panose="020B0604020202020204" pitchFamily="34" charset="0"/>
                <a:cs typeface="Arial" panose="020B0604020202020204" pitchFamily="34" charset="0"/>
              </a:rPr>
              <a:t> </a:t>
            </a:r>
            <a:r>
              <a:rPr lang="en-US" dirty="0" err="1">
                <a:solidFill>
                  <a:schemeClr val="tx2">
                    <a:lumMod val="50000"/>
                  </a:schemeClr>
                </a:solidFill>
                <a:latin typeface="Arial" panose="020B0604020202020204" pitchFamily="34" charset="0"/>
                <a:cs typeface="Arial" panose="020B0604020202020204" pitchFamily="34" charset="0"/>
              </a:rPr>
              <a:t>triển</a:t>
            </a:r>
            <a:r>
              <a:rPr lang="en-US" dirty="0">
                <a:solidFill>
                  <a:schemeClr val="tx2">
                    <a:lumMod val="50000"/>
                  </a:schemeClr>
                </a:solidFill>
                <a:latin typeface="Arial" panose="020B0604020202020204" pitchFamily="34" charset="0"/>
                <a:cs typeface="Arial" panose="020B0604020202020204" pitchFamily="34" charset="0"/>
              </a:rPr>
              <a:t>(SAFEGRO</a:t>
            </a:r>
            <a:r>
              <a:rPr lang="en-US" dirty="0">
                <a:solidFill>
                  <a:srgbClr val="5F84AB"/>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C1A2BBF1-DF08-5AF4-1B6F-941085C66375}"/>
              </a:ext>
            </a:extLst>
          </p:cNvPr>
          <p:cNvSpPr txBox="1"/>
          <p:nvPr/>
        </p:nvSpPr>
        <p:spPr>
          <a:xfrm>
            <a:off x="2253322" y="162620"/>
            <a:ext cx="13182600" cy="830997"/>
          </a:xfrm>
          <a:prstGeom prst="rect">
            <a:avLst/>
          </a:prstGeom>
          <a:noFill/>
        </p:spPr>
        <p:txBody>
          <a:bodyPr wrap="square" rtlCol="0">
            <a:spAutoFit/>
          </a:bodyPr>
          <a:lstStyle/>
          <a:p>
            <a:pPr algn="ctr"/>
            <a:r>
              <a:rPr lang="en-US" sz="4800" b="1" dirty="0">
                <a:solidFill>
                  <a:schemeClr val="tx2"/>
                </a:solidFill>
              </a:rPr>
              <a:t>1. Hala Food Market </a:t>
            </a:r>
            <a:r>
              <a:rPr lang="en-US" sz="3600" b="1" dirty="0">
                <a:solidFill>
                  <a:schemeClr val="tx2"/>
                </a:solidFill>
              </a:rPr>
              <a:t>(4/5)</a:t>
            </a:r>
          </a:p>
        </p:txBody>
      </p:sp>
      <p:graphicFrame>
        <p:nvGraphicFramePr>
          <p:cNvPr id="2" name="Table 1">
            <a:extLst>
              <a:ext uri="{FF2B5EF4-FFF2-40B4-BE49-F238E27FC236}">
                <a16:creationId xmlns:a16="http://schemas.microsoft.com/office/drawing/2014/main" id="{2BEDC992-8051-B589-7C7F-A554F053919D}"/>
              </a:ext>
            </a:extLst>
          </p:cNvPr>
          <p:cNvGraphicFramePr>
            <a:graphicFrameLocks noGrp="1"/>
          </p:cNvGraphicFramePr>
          <p:nvPr>
            <p:extLst>
              <p:ext uri="{D42A27DB-BD31-4B8C-83A1-F6EECF244321}">
                <p14:modId xmlns:p14="http://schemas.microsoft.com/office/powerpoint/2010/main" val="504249668"/>
              </p:ext>
            </p:extLst>
          </p:nvPr>
        </p:nvGraphicFramePr>
        <p:xfrm>
          <a:off x="187160" y="1714500"/>
          <a:ext cx="17872240" cy="8409880"/>
        </p:xfrm>
        <a:graphic>
          <a:graphicData uri="http://schemas.openxmlformats.org/drawingml/2006/table">
            <a:tbl>
              <a:tblPr>
                <a:tableStyleId>{5C22544A-7EE6-4342-B048-85BDC9FD1C3A}</a:tableStyleId>
              </a:tblPr>
              <a:tblGrid>
                <a:gridCol w="4821348">
                  <a:extLst>
                    <a:ext uri="{9D8B030D-6E8A-4147-A177-3AD203B41FA5}">
                      <a16:colId xmlns:a16="http://schemas.microsoft.com/office/drawing/2014/main" val="1796783191"/>
                    </a:ext>
                  </a:extLst>
                </a:gridCol>
                <a:gridCol w="3823828">
                  <a:extLst>
                    <a:ext uri="{9D8B030D-6E8A-4147-A177-3AD203B41FA5}">
                      <a16:colId xmlns:a16="http://schemas.microsoft.com/office/drawing/2014/main" val="381556538"/>
                    </a:ext>
                  </a:extLst>
                </a:gridCol>
                <a:gridCol w="2493801">
                  <a:extLst>
                    <a:ext uri="{9D8B030D-6E8A-4147-A177-3AD203B41FA5}">
                      <a16:colId xmlns:a16="http://schemas.microsoft.com/office/drawing/2014/main" val="1595225027"/>
                    </a:ext>
                  </a:extLst>
                </a:gridCol>
                <a:gridCol w="6733263">
                  <a:extLst>
                    <a:ext uri="{9D8B030D-6E8A-4147-A177-3AD203B41FA5}">
                      <a16:colId xmlns:a16="http://schemas.microsoft.com/office/drawing/2014/main" val="3971763586"/>
                    </a:ext>
                  </a:extLst>
                </a:gridCol>
              </a:tblGrid>
              <a:tr h="1227174">
                <a:tc>
                  <a:txBody>
                    <a:bodyPr/>
                    <a:lstStyle/>
                    <a:p>
                      <a:pPr algn="ctr">
                        <a:spcBef>
                          <a:spcPts val="300"/>
                        </a:spcBef>
                        <a:spcAft>
                          <a:spcPts val="300"/>
                        </a:spcAft>
                        <a:buNone/>
                      </a:pPr>
                      <a:r>
                        <a:rPr lang="en-US" sz="2800" dirty="0">
                          <a:solidFill>
                            <a:schemeClr val="tx2">
                              <a:lumMod val="50000"/>
                            </a:schemeClr>
                          </a:solidFill>
                          <a:effectLst/>
                        </a:rPr>
                        <a:t>Market Statistic</a:t>
                      </a:r>
                      <a:endParaRPr lang="en-US" sz="2800" b="1"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63500" marB="63500" anchor="ctr">
                    <a:solidFill>
                      <a:schemeClr val="accent5">
                        <a:lumMod val="20000"/>
                        <a:lumOff val="80000"/>
                      </a:schemeClr>
                    </a:solidFill>
                  </a:tcPr>
                </a:tc>
                <a:tc>
                  <a:txBody>
                    <a:bodyPr/>
                    <a:lstStyle/>
                    <a:p>
                      <a:pPr algn="ctr">
                        <a:spcBef>
                          <a:spcPts val="300"/>
                        </a:spcBef>
                        <a:spcAft>
                          <a:spcPts val="300"/>
                        </a:spcAft>
                        <a:buNone/>
                      </a:pPr>
                      <a:r>
                        <a:rPr lang="en-US" sz="2800" dirty="0">
                          <a:solidFill>
                            <a:schemeClr val="tx2">
                              <a:lumMod val="50000"/>
                            </a:schemeClr>
                          </a:solidFill>
                          <a:effectLst/>
                        </a:rPr>
                        <a:t>Value</a:t>
                      </a:r>
                      <a:endParaRPr lang="en-US" sz="2800" b="1"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63500" marB="63500" anchor="ctr">
                    <a:solidFill>
                      <a:schemeClr val="accent5">
                        <a:lumMod val="20000"/>
                        <a:lumOff val="80000"/>
                      </a:schemeClr>
                    </a:solidFill>
                  </a:tcPr>
                </a:tc>
                <a:tc>
                  <a:txBody>
                    <a:bodyPr/>
                    <a:lstStyle/>
                    <a:p>
                      <a:pPr algn="ctr">
                        <a:spcBef>
                          <a:spcPts val="300"/>
                        </a:spcBef>
                        <a:spcAft>
                          <a:spcPts val="300"/>
                        </a:spcAft>
                        <a:buNone/>
                      </a:pPr>
                      <a:r>
                        <a:rPr lang="en-US" sz="2800" dirty="0">
                          <a:solidFill>
                            <a:schemeClr val="tx2">
                              <a:lumMod val="50000"/>
                            </a:schemeClr>
                          </a:solidFill>
                          <a:effectLst/>
                        </a:rPr>
                        <a:t>Year</a:t>
                      </a:r>
                      <a:endParaRPr lang="en-US" sz="2800" b="1"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63500" marB="63500" anchor="ctr">
                    <a:solidFill>
                      <a:schemeClr val="accent5">
                        <a:lumMod val="20000"/>
                        <a:lumOff val="80000"/>
                      </a:schemeClr>
                    </a:solidFill>
                  </a:tcPr>
                </a:tc>
                <a:tc>
                  <a:txBody>
                    <a:bodyPr/>
                    <a:lstStyle/>
                    <a:p>
                      <a:pPr algn="ctr">
                        <a:spcBef>
                          <a:spcPts val="300"/>
                        </a:spcBef>
                        <a:spcAft>
                          <a:spcPts val="300"/>
                        </a:spcAft>
                        <a:buNone/>
                      </a:pPr>
                      <a:r>
                        <a:rPr lang="en-US" sz="2800" dirty="0">
                          <a:solidFill>
                            <a:schemeClr val="tx2">
                              <a:lumMod val="50000"/>
                            </a:schemeClr>
                          </a:solidFill>
                          <a:effectLst/>
                        </a:rPr>
                        <a:t>Source</a:t>
                      </a:r>
                      <a:endParaRPr lang="en-US" sz="2800" b="1"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63500" marB="63500" anchor="ctr">
                    <a:solidFill>
                      <a:schemeClr val="accent5">
                        <a:lumMod val="20000"/>
                        <a:lumOff val="80000"/>
                      </a:schemeClr>
                    </a:solidFill>
                  </a:tcPr>
                </a:tc>
                <a:extLst>
                  <a:ext uri="{0D108BD9-81ED-4DB2-BD59-A6C34878D82A}">
                    <a16:rowId xmlns:a16="http://schemas.microsoft.com/office/drawing/2014/main" val="2444412755"/>
                  </a:ext>
                </a:extLst>
              </a:tr>
              <a:tr h="2116595">
                <a:tc>
                  <a:txBody>
                    <a:bodyPr/>
                    <a:lstStyle/>
                    <a:p>
                      <a:pPr>
                        <a:spcBef>
                          <a:spcPts val="200"/>
                        </a:spcBef>
                        <a:spcAft>
                          <a:spcPts val="200"/>
                        </a:spcAft>
                        <a:buNone/>
                      </a:pPr>
                      <a:r>
                        <a:rPr lang="en-US" sz="2800" dirty="0">
                          <a:solidFill>
                            <a:schemeClr val="tx2">
                              <a:lumMod val="50000"/>
                            </a:schemeClr>
                          </a:solidFill>
                          <a:effectLst/>
                        </a:rPr>
                        <a:t>Canadian Halal Food Market</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40000"/>
                        <a:lumOff val="60000"/>
                      </a:schemeClr>
                    </a:solidFill>
                  </a:tcPr>
                </a:tc>
                <a:tc>
                  <a:txBody>
                    <a:bodyPr/>
                    <a:lstStyle/>
                    <a:p>
                      <a:pPr algn="ctr">
                        <a:spcBef>
                          <a:spcPts val="200"/>
                        </a:spcBef>
                        <a:spcAft>
                          <a:spcPts val="200"/>
                        </a:spcAft>
                        <a:buNone/>
                      </a:pPr>
                      <a:r>
                        <a:rPr lang="en-US" sz="2800" dirty="0">
                          <a:solidFill>
                            <a:schemeClr val="tx2">
                              <a:lumMod val="50000"/>
                            </a:schemeClr>
                          </a:solidFill>
                          <a:effectLst/>
                        </a:rPr>
                        <a:t>$2.6 billion CAD</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40000"/>
                        <a:lumOff val="60000"/>
                      </a:schemeClr>
                    </a:solidFill>
                  </a:tcPr>
                </a:tc>
                <a:tc>
                  <a:txBody>
                    <a:bodyPr/>
                    <a:lstStyle/>
                    <a:p>
                      <a:pPr algn="ctr">
                        <a:spcBef>
                          <a:spcPts val="200"/>
                        </a:spcBef>
                        <a:spcAft>
                          <a:spcPts val="200"/>
                        </a:spcAft>
                        <a:buNone/>
                      </a:pPr>
                      <a:r>
                        <a:rPr lang="en-US" sz="2800" dirty="0">
                          <a:solidFill>
                            <a:schemeClr val="tx2">
                              <a:lumMod val="50000"/>
                            </a:schemeClr>
                          </a:solidFill>
                          <a:effectLst/>
                        </a:rPr>
                        <a:t>2023</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40000"/>
                        <a:lumOff val="60000"/>
                      </a:schemeClr>
                    </a:solidFill>
                  </a:tcPr>
                </a:tc>
                <a:tc>
                  <a:txBody>
                    <a:bodyPr/>
                    <a:lstStyle/>
                    <a:p>
                      <a:pPr>
                        <a:spcBef>
                          <a:spcPts val="200"/>
                        </a:spcBef>
                        <a:spcAft>
                          <a:spcPts val="200"/>
                        </a:spcAft>
                        <a:buNone/>
                      </a:pPr>
                      <a:r>
                        <a:rPr lang="en-US" sz="1800" kern="1200" dirty="0">
                          <a:solidFill>
                            <a:schemeClr val="tx2">
                              <a:lumMod val="50000"/>
                            </a:schemeClr>
                          </a:solidFill>
                          <a:effectLst/>
                          <a:latin typeface="+mn-lt"/>
                          <a:ea typeface="+mn-ea"/>
                          <a:cs typeface="+mn-cs"/>
                        </a:rPr>
                        <a:t>The Halal Times. (2025, April 3). </a:t>
                      </a:r>
                      <a:r>
                        <a:rPr lang="en-US" sz="1800" i="1" kern="1200" dirty="0">
                          <a:solidFill>
                            <a:schemeClr val="tx2">
                              <a:lumMod val="50000"/>
                            </a:schemeClr>
                          </a:solidFill>
                          <a:effectLst/>
                          <a:latin typeface="+mn-lt"/>
                          <a:ea typeface="+mn-ea"/>
                          <a:cs typeface="+mn-cs"/>
                        </a:rPr>
                        <a:t>How Has Canada’s Halal Food Space Evolved?</a:t>
                      </a:r>
                      <a:r>
                        <a:rPr lang="en-US" sz="1800" kern="1200" dirty="0">
                          <a:solidFill>
                            <a:schemeClr val="tx2">
                              <a:lumMod val="50000"/>
                            </a:schemeClr>
                          </a:solidFill>
                          <a:effectLst/>
                          <a:latin typeface="+mn-lt"/>
                          <a:ea typeface="+mn-ea"/>
                          <a:cs typeface="+mn-cs"/>
                        </a:rPr>
                        <a:t>. Retrieved from </a:t>
                      </a:r>
                      <a:r>
                        <a:rPr lang="en-US" sz="1800" u="sng" kern="1200" dirty="0">
                          <a:solidFill>
                            <a:schemeClr val="tx2">
                              <a:lumMod val="50000"/>
                            </a:schemeClr>
                          </a:solidFill>
                          <a:effectLst/>
                          <a:latin typeface="+mn-lt"/>
                          <a:ea typeface="+mn-ea"/>
                          <a:cs typeface="+mn-cs"/>
                          <a:hlinkClick r:id="rId4">
                            <a:extLst>
                              <a:ext uri="{A12FA001-AC4F-418D-AE19-62706E023703}">
                                <ahyp:hlinkClr xmlns:ahyp="http://schemas.microsoft.com/office/drawing/2018/hyperlinkcolor" val="tx"/>
                              </a:ext>
                            </a:extLst>
                          </a:hlinkClick>
                        </a:rPr>
                        <a:t>https://www.halaltimes.com/how-has-canadas-halal-food-space-evolved/</a:t>
                      </a:r>
                      <a:r>
                        <a:rPr lang="en-US" sz="2800" dirty="0">
                          <a:solidFill>
                            <a:schemeClr val="tx2">
                              <a:lumMod val="50000"/>
                            </a:schemeClr>
                          </a:solidFill>
                          <a:effectLst/>
                        </a:rPr>
                        <a:t>]</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40000"/>
                        <a:lumOff val="60000"/>
                      </a:schemeClr>
                    </a:solidFill>
                  </a:tcPr>
                </a:tc>
                <a:extLst>
                  <a:ext uri="{0D108BD9-81ED-4DB2-BD59-A6C34878D82A}">
                    <a16:rowId xmlns:a16="http://schemas.microsoft.com/office/drawing/2014/main" val="1240433023"/>
                  </a:ext>
                </a:extLst>
              </a:tr>
              <a:tr h="2317476">
                <a:tc>
                  <a:txBody>
                    <a:bodyPr/>
                    <a:lstStyle/>
                    <a:p>
                      <a:pPr>
                        <a:spcBef>
                          <a:spcPts val="200"/>
                        </a:spcBef>
                        <a:spcAft>
                          <a:spcPts val="200"/>
                        </a:spcAft>
                        <a:buNone/>
                      </a:pPr>
                      <a:r>
                        <a:rPr lang="en-US" sz="2800">
                          <a:solidFill>
                            <a:schemeClr val="tx2">
                              <a:lumMod val="50000"/>
                            </a:schemeClr>
                          </a:solidFill>
                          <a:effectLst/>
                        </a:rPr>
                        <a:t>Projected Canadian Market</a:t>
                      </a:r>
                      <a:endParaRPr lang="en-US" sz="280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60000"/>
                        <a:lumOff val="40000"/>
                      </a:schemeClr>
                    </a:solidFill>
                  </a:tcPr>
                </a:tc>
                <a:tc>
                  <a:txBody>
                    <a:bodyPr/>
                    <a:lstStyle/>
                    <a:p>
                      <a:pPr algn="ctr">
                        <a:spcBef>
                          <a:spcPts val="200"/>
                        </a:spcBef>
                        <a:spcAft>
                          <a:spcPts val="200"/>
                        </a:spcAft>
                        <a:buNone/>
                      </a:pPr>
                      <a:r>
                        <a:rPr lang="en-US" sz="2800" dirty="0">
                          <a:solidFill>
                            <a:schemeClr val="tx2">
                              <a:lumMod val="50000"/>
                            </a:schemeClr>
                          </a:solidFill>
                          <a:effectLst/>
                        </a:rPr>
                        <a:t>&gt;$4.39 billion USD</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60000"/>
                        <a:lumOff val="40000"/>
                      </a:schemeClr>
                    </a:solidFill>
                  </a:tcPr>
                </a:tc>
                <a:tc>
                  <a:txBody>
                    <a:bodyPr/>
                    <a:lstStyle/>
                    <a:p>
                      <a:pPr algn="ctr">
                        <a:spcBef>
                          <a:spcPts val="200"/>
                        </a:spcBef>
                        <a:spcAft>
                          <a:spcPts val="200"/>
                        </a:spcAft>
                        <a:buNone/>
                      </a:pPr>
                      <a:r>
                        <a:rPr lang="en-US" sz="2800" dirty="0">
                          <a:solidFill>
                            <a:schemeClr val="tx2">
                              <a:lumMod val="50000"/>
                            </a:schemeClr>
                          </a:solidFill>
                          <a:effectLst/>
                        </a:rPr>
                        <a:t>2029</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60000"/>
                        <a:lumOff val="40000"/>
                      </a:schemeClr>
                    </a:solidFill>
                  </a:tcPr>
                </a:tc>
                <a:tc>
                  <a:txBody>
                    <a:bodyPr/>
                    <a:lstStyle/>
                    <a:p>
                      <a:pPr marL="285750" indent="-285750">
                        <a:buFontTx/>
                        <a:buChar char="-"/>
                      </a:pPr>
                      <a:r>
                        <a:rPr lang="en-US" sz="1800" kern="1200" dirty="0">
                          <a:solidFill>
                            <a:schemeClr val="tx2">
                              <a:lumMod val="50000"/>
                            </a:schemeClr>
                          </a:solidFill>
                          <a:effectLst/>
                          <a:latin typeface="+mn-lt"/>
                          <a:ea typeface="+mn-ea"/>
                          <a:cs typeface="+mn-cs"/>
                        </a:rPr>
                        <a:t>Canadian Halal Bureau. (2025, May 26). </a:t>
                      </a:r>
                      <a:r>
                        <a:rPr lang="en-US" sz="1800" i="1" kern="1200" dirty="0">
                          <a:solidFill>
                            <a:schemeClr val="tx2">
                              <a:lumMod val="50000"/>
                            </a:schemeClr>
                          </a:solidFill>
                          <a:effectLst/>
                          <a:latin typeface="+mn-lt"/>
                          <a:ea typeface="+mn-ea"/>
                          <a:cs typeface="+mn-cs"/>
                        </a:rPr>
                        <a:t>Halal Market Statistics</a:t>
                      </a:r>
                      <a:r>
                        <a:rPr lang="en-US" sz="1800" kern="1200" dirty="0">
                          <a:solidFill>
                            <a:schemeClr val="tx2">
                              <a:lumMod val="50000"/>
                            </a:schemeClr>
                          </a:solidFill>
                          <a:effectLst/>
                          <a:latin typeface="+mn-lt"/>
                          <a:ea typeface="+mn-ea"/>
                          <a:cs typeface="+mn-cs"/>
                        </a:rPr>
                        <a:t>. Retrieved from </a:t>
                      </a:r>
                      <a:r>
                        <a:rPr lang="en-US" sz="1800" u="sng" kern="1200" dirty="0">
                          <a:solidFill>
                            <a:schemeClr val="tx2">
                              <a:lumMod val="50000"/>
                            </a:schemeClr>
                          </a:solidFill>
                          <a:effectLst/>
                          <a:latin typeface="+mn-lt"/>
                          <a:ea typeface="+mn-ea"/>
                          <a:cs typeface="+mn-cs"/>
                          <a:hlinkClick r:id="rId5">
                            <a:extLst>
                              <a:ext uri="{A12FA001-AC4F-418D-AE19-62706E023703}">
                                <ahyp:hlinkClr xmlns:ahyp="http://schemas.microsoft.com/office/drawing/2018/hyperlinkcolor" val="tx"/>
                              </a:ext>
                            </a:extLst>
                          </a:hlinkClick>
                        </a:rPr>
                        <a:t>https://halalbureau.ca/halal-market-statistics/</a:t>
                      </a:r>
                      <a:r>
                        <a:rPr lang="en-US" sz="1800" u="sng" kern="1200" dirty="0">
                          <a:solidFill>
                            <a:schemeClr val="tx2">
                              <a:lumMod val="50000"/>
                            </a:schemeClr>
                          </a:solidFill>
                          <a:effectLst/>
                          <a:latin typeface="+mn-lt"/>
                          <a:ea typeface="+mn-ea"/>
                          <a:cs typeface="+mn-cs"/>
                        </a:rPr>
                        <a:t>  </a:t>
                      </a:r>
                    </a:p>
                    <a:p>
                      <a:pPr marL="285750" indent="-285750">
                        <a:buFontTx/>
                        <a:buChar char="-"/>
                      </a:pPr>
                      <a:r>
                        <a:rPr lang="en-US" sz="1800" u="sng" kern="1200" dirty="0">
                          <a:solidFill>
                            <a:schemeClr val="tx2">
                              <a:lumMod val="50000"/>
                            </a:schemeClr>
                          </a:solidFill>
                          <a:effectLst/>
                          <a:latin typeface="+mn-lt"/>
                          <a:ea typeface="+mn-ea"/>
                          <a:cs typeface="+mn-cs"/>
                        </a:rPr>
                        <a:t> </a:t>
                      </a:r>
                      <a:r>
                        <a:rPr lang="en-US" sz="1800" kern="1200" dirty="0">
                          <a:solidFill>
                            <a:schemeClr val="tx2">
                              <a:lumMod val="50000"/>
                            </a:schemeClr>
                          </a:solidFill>
                          <a:effectLst/>
                          <a:latin typeface="+mn-lt"/>
                          <a:ea typeface="+mn-ea"/>
                          <a:cs typeface="+mn-cs"/>
                        </a:rPr>
                        <a:t>Canada Halal Food &amp; Beverages Market Overview, 2029</a:t>
                      </a:r>
                    </a:p>
                    <a:p>
                      <a:r>
                        <a:rPr lang="en-US" sz="1800" u="sng" kern="1200" dirty="0">
                          <a:solidFill>
                            <a:schemeClr val="tx2">
                              <a:lumMod val="50000"/>
                            </a:schemeClr>
                          </a:solidFill>
                          <a:effectLst/>
                          <a:latin typeface="+mn-lt"/>
                          <a:ea typeface="+mn-ea"/>
                          <a:cs typeface="+mn-cs"/>
                          <a:hlinkClick r:id="rId6">
                            <a:extLst>
                              <a:ext uri="{A12FA001-AC4F-418D-AE19-62706E023703}">
                                <ahyp:hlinkClr xmlns:ahyp="http://schemas.microsoft.com/office/drawing/2018/hyperlinkcolor" val="tx"/>
                              </a:ext>
                            </a:extLst>
                          </a:hlinkClick>
                        </a:rPr>
                        <a:t>https://www.bonafideresearch.com/product/6208299418/canada-halal-food-and-beverages-market</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60000"/>
                        <a:lumOff val="40000"/>
                      </a:schemeClr>
                    </a:solidFill>
                  </a:tcPr>
                </a:tc>
                <a:extLst>
                  <a:ext uri="{0D108BD9-81ED-4DB2-BD59-A6C34878D82A}">
                    <a16:rowId xmlns:a16="http://schemas.microsoft.com/office/drawing/2014/main" val="495454765"/>
                  </a:ext>
                </a:extLst>
              </a:tr>
              <a:tr h="2748635">
                <a:tc>
                  <a:txBody>
                    <a:bodyPr/>
                    <a:lstStyle/>
                    <a:p>
                      <a:pPr>
                        <a:spcBef>
                          <a:spcPts val="200"/>
                        </a:spcBef>
                        <a:spcAft>
                          <a:spcPts val="200"/>
                        </a:spcAft>
                        <a:buNone/>
                      </a:pPr>
                      <a:r>
                        <a:rPr lang="en-US" sz="2800" dirty="0">
                          <a:solidFill>
                            <a:schemeClr val="tx2">
                              <a:lumMod val="50000"/>
                            </a:schemeClr>
                          </a:solidFill>
                          <a:effectLst/>
                        </a:rPr>
                        <a:t>Global Halal Market</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75000"/>
                      </a:schemeClr>
                    </a:solidFill>
                  </a:tcPr>
                </a:tc>
                <a:tc>
                  <a:txBody>
                    <a:bodyPr/>
                    <a:lstStyle/>
                    <a:p>
                      <a:pPr algn="ctr">
                        <a:spcBef>
                          <a:spcPts val="200"/>
                        </a:spcBef>
                        <a:spcAft>
                          <a:spcPts val="200"/>
                        </a:spcAft>
                        <a:buNone/>
                      </a:pPr>
                      <a:r>
                        <a:rPr lang="en-US" sz="2800" dirty="0">
                          <a:solidFill>
                            <a:schemeClr val="tx2">
                              <a:lumMod val="50000"/>
                            </a:schemeClr>
                          </a:solidFill>
                          <a:effectLst/>
                        </a:rPr>
                        <a:t>$2.71 trillion USD</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75000"/>
                      </a:schemeClr>
                    </a:solidFill>
                  </a:tcPr>
                </a:tc>
                <a:tc>
                  <a:txBody>
                    <a:bodyPr/>
                    <a:lstStyle/>
                    <a:p>
                      <a:pPr algn="ctr">
                        <a:spcBef>
                          <a:spcPts val="200"/>
                        </a:spcBef>
                        <a:spcAft>
                          <a:spcPts val="200"/>
                        </a:spcAft>
                        <a:buNone/>
                      </a:pPr>
                      <a:r>
                        <a:rPr lang="en-US" sz="2800" dirty="0">
                          <a:solidFill>
                            <a:schemeClr val="tx2">
                              <a:lumMod val="50000"/>
                            </a:schemeClr>
                          </a:solidFill>
                          <a:effectLst/>
                        </a:rPr>
                        <a:t>2025</a:t>
                      </a:r>
                      <a:endParaRPr lang="en-US" sz="2800" dirty="0">
                        <a:solidFill>
                          <a:schemeClr val="tx2">
                            <a:lumMod val="50000"/>
                          </a:schemeClr>
                        </a:solidFill>
                        <a:effectLst/>
                        <a:latin typeface="Times New Roman" panose="02020603050405020304" pitchFamily="18" charset="0"/>
                        <a:ea typeface="Times New Roman" panose="02020603050405020304" pitchFamily="18" charset="0"/>
                      </a:endParaRPr>
                    </a:p>
                  </a:txBody>
                  <a:tcPr marL="76200" marR="76200" marT="50800" marB="50800" anchor="ctr">
                    <a:solidFill>
                      <a:schemeClr val="accent5">
                        <a:lumMod val="75000"/>
                      </a:schemeClr>
                    </a:solidFill>
                  </a:tcPr>
                </a:tc>
                <a:tc>
                  <a:txBody>
                    <a:bodyPr/>
                    <a:lstStyle/>
                    <a:p>
                      <a:pPr marL="285750" indent="-285750">
                        <a:spcBef>
                          <a:spcPts val="200"/>
                        </a:spcBef>
                        <a:spcAft>
                          <a:spcPts val="200"/>
                        </a:spcAft>
                        <a:buFontTx/>
                        <a:buChar char="-"/>
                      </a:pPr>
                      <a:r>
                        <a:rPr lang="en-US" sz="1800" i="0" kern="1200" dirty="0">
                          <a:solidFill>
                            <a:schemeClr val="tx2">
                              <a:lumMod val="50000"/>
                            </a:schemeClr>
                          </a:solidFill>
                          <a:effectLst/>
                          <a:latin typeface="+mn-lt"/>
                          <a:ea typeface="+mn-ea"/>
                          <a:cs typeface="+mn-cs"/>
                        </a:rPr>
                        <a:t>Canadian Halal Bureau. (2025, May 26). Halal Market Statistics. Retrieved from </a:t>
                      </a:r>
                      <a:r>
                        <a:rPr lang="en-US" sz="1800" i="0" kern="1200" dirty="0">
                          <a:solidFill>
                            <a:schemeClr val="tx2">
                              <a:lumMod val="50000"/>
                            </a:schemeClr>
                          </a:solidFill>
                          <a:effectLst/>
                          <a:latin typeface="+mn-lt"/>
                          <a:ea typeface="+mn-ea"/>
                          <a:cs typeface="+mn-cs"/>
                          <a:hlinkClick r:id="rId5">
                            <a:extLst>
                              <a:ext uri="{A12FA001-AC4F-418D-AE19-62706E023703}">
                                <ahyp:hlinkClr xmlns:ahyp="http://schemas.microsoft.com/office/drawing/2018/hyperlinkcolor" val="tx"/>
                              </a:ext>
                            </a:extLst>
                          </a:hlinkClick>
                        </a:rPr>
                        <a:t>https://halalbureau.ca/halal-market-statistics/</a:t>
                      </a:r>
                      <a:r>
                        <a:rPr lang="en-US" sz="1800" i="0" kern="1200" dirty="0">
                          <a:solidFill>
                            <a:schemeClr val="tx2">
                              <a:lumMod val="50000"/>
                            </a:schemeClr>
                          </a:solidFill>
                          <a:effectLst/>
                          <a:latin typeface="+mn-lt"/>
                          <a:ea typeface="+mn-ea"/>
                          <a:cs typeface="+mn-cs"/>
                        </a:rPr>
                        <a:t>  </a:t>
                      </a:r>
                    </a:p>
                    <a:p>
                      <a:pPr marL="285750" indent="-285750" algn="l" defTabSz="914400" rtl="0" eaLnBrk="1" latinLnBrk="0" hangingPunct="1">
                        <a:spcBef>
                          <a:spcPts val="200"/>
                        </a:spcBef>
                        <a:spcAft>
                          <a:spcPts val="200"/>
                        </a:spcAft>
                        <a:buFontTx/>
                        <a:buChar char="-"/>
                      </a:pPr>
                      <a:r>
                        <a:rPr lang="en-US" sz="1800" i="0" kern="1200" dirty="0">
                          <a:solidFill>
                            <a:schemeClr val="tx2">
                              <a:lumMod val="50000"/>
                            </a:schemeClr>
                          </a:solidFill>
                          <a:effectLst/>
                          <a:latin typeface="+mn-lt"/>
                          <a:ea typeface="+mn-ea"/>
                          <a:cs typeface="+mn-cs"/>
                        </a:rPr>
                        <a:t>Halal Food Market Size, Share, Trends and Forecast by Product, Distribution Channel, and Region, 2025-2033. Retrieved 30-September 2025. </a:t>
                      </a:r>
                      <a:r>
                        <a:rPr lang="en-US" sz="1800" i="0" kern="1200" dirty="0">
                          <a:solidFill>
                            <a:schemeClr val="tx2">
                              <a:lumMod val="50000"/>
                            </a:schemeClr>
                          </a:solidFill>
                          <a:effectLst/>
                          <a:latin typeface="+mn-lt"/>
                          <a:ea typeface="+mn-ea"/>
                          <a:cs typeface="+mn-cs"/>
                          <a:hlinkClick r:id="rId7">
                            <a:extLst>
                              <a:ext uri="{A12FA001-AC4F-418D-AE19-62706E023703}">
                                <ahyp:hlinkClr xmlns:ahyp="http://schemas.microsoft.com/office/drawing/2018/hyperlinkcolor" val="tx"/>
                              </a:ext>
                            </a:extLst>
                          </a:hlinkClick>
                        </a:rPr>
                        <a:t>https://www.researchandmarkets.com/report/halal-food</a:t>
                      </a:r>
                      <a:r>
                        <a:rPr lang="en-US" sz="1800" i="0" kern="1200" dirty="0">
                          <a:solidFill>
                            <a:schemeClr val="tx2">
                              <a:lumMod val="50000"/>
                            </a:schemeClr>
                          </a:solidFill>
                          <a:effectLst/>
                          <a:latin typeface="+mn-lt"/>
                          <a:ea typeface="+mn-ea"/>
                          <a:cs typeface="+mn-cs"/>
                        </a:rPr>
                        <a:t> -</a:t>
                      </a:r>
                    </a:p>
                  </a:txBody>
                  <a:tcPr marL="76200" marR="76200" marT="50800" marB="50800" anchor="ctr">
                    <a:solidFill>
                      <a:schemeClr val="accent5">
                        <a:lumMod val="75000"/>
                      </a:schemeClr>
                    </a:solidFill>
                  </a:tcPr>
                </a:tc>
                <a:extLst>
                  <a:ext uri="{0D108BD9-81ED-4DB2-BD59-A6C34878D82A}">
                    <a16:rowId xmlns:a16="http://schemas.microsoft.com/office/drawing/2014/main" val="2999310168"/>
                  </a:ext>
                </a:extLst>
              </a:tr>
            </a:tbl>
          </a:graphicData>
        </a:graphic>
      </p:graphicFrame>
      <p:sp>
        <p:nvSpPr>
          <p:cNvPr id="3" name="TextBox 2">
            <a:extLst>
              <a:ext uri="{FF2B5EF4-FFF2-40B4-BE49-F238E27FC236}">
                <a16:creationId xmlns:a16="http://schemas.microsoft.com/office/drawing/2014/main" id="{C0EF8967-28D3-CFAB-F4AA-E7A98B86654A}"/>
              </a:ext>
            </a:extLst>
          </p:cNvPr>
          <p:cNvSpPr txBox="1"/>
          <p:nvPr/>
        </p:nvSpPr>
        <p:spPr>
          <a:xfrm>
            <a:off x="5969804" y="993617"/>
            <a:ext cx="5715000" cy="889474"/>
          </a:xfrm>
          <a:prstGeom prst="rect">
            <a:avLst/>
          </a:prstGeom>
          <a:noFill/>
        </p:spPr>
        <p:txBody>
          <a:bodyPr wrap="square" rtlCol="0">
            <a:spAutoFit/>
          </a:bodyPr>
          <a:lstStyle/>
          <a:p>
            <a:pPr algn="ctr" fontAlgn="base">
              <a:lnSpc>
                <a:spcPct val="90000"/>
              </a:lnSpc>
              <a:spcBef>
                <a:spcPct val="0"/>
              </a:spcBef>
              <a:spcAft>
                <a:spcPts val="600"/>
              </a:spcAft>
            </a:pPr>
            <a:r>
              <a:rPr lang="en-US" sz="3200" b="1" dirty="0">
                <a:solidFill>
                  <a:schemeClr val="tx2"/>
                </a:solidFill>
              </a:rPr>
              <a:t>Market Size and Growth</a:t>
            </a:r>
          </a:p>
          <a:p>
            <a:endParaRPr lang="en-US" dirty="0"/>
          </a:p>
        </p:txBody>
      </p:sp>
    </p:spTree>
    <p:extLst>
      <p:ext uri="{BB962C8B-B14F-4D97-AF65-F5344CB8AC3E}">
        <p14:creationId xmlns:p14="http://schemas.microsoft.com/office/powerpoint/2010/main" val="1855903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93E6A12A4DC249AAE4FBB0946DCF4F" ma:contentTypeVersion="18" ma:contentTypeDescription="Create a new document." ma:contentTypeScope="" ma:versionID="dcea30a22c94cd432b1869e1dacce576">
  <xsd:schema xmlns:xsd="http://www.w3.org/2001/XMLSchema" xmlns:xs="http://www.w3.org/2001/XMLSchema" xmlns:p="http://schemas.microsoft.com/office/2006/metadata/properties" xmlns:ns2="e2bd6e2f-a41c-41df-a3d4-65e831501d32" xmlns:ns3="1c007e4e-8471-4d79-b105-584b429d936d" targetNamespace="http://schemas.microsoft.com/office/2006/metadata/properties" ma:root="true" ma:fieldsID="f4cdf2576af320ede6938f652eee064f" ns2:_="" ns3:_="">
    <xsd:import namespace="e2bd6e2f-a41c-41df-a3d4-65e831501d32"/>
    <xsd:import namespace="1c007e4e-8471-4d79-b105-584b429d93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_Flow_SignoffStatus"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bd6e2f-a41c-41df-a3d4-65e831501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02d92b5-746e-49a8-aa32-1dfdc1be395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007e4e-8471-4d79-b105-584b429d93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43fe101-f939-40e0-8128-197b320a8fcb}" ma:internalName="TaxCatchAll" ma:showField="CatchAllData" ma:web="1c007e4e-8471-4d79-b105-584b429d93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007e4e-8471-4d79-b105-584b429d936d" xsi:nil="true"/>
    <lcf76f155ced4ddcb4097134ff3c332f xmlns="e2bd6e2f-a41c-41df-a3d4-65e831501d32">
      <Terms xmlns="http://schemas.microsoft.com/office/infopath/2007/PartnerControls"/>
    </lcf76f155ced4ddcb4097134ff3c332f>
    <_Flow_SignoffStatus xmlns="e2bd6e2f-a41c-41df-a3d4-65e831501d32" xsi:nil="true"/>
    <Date xmlns="e2bd6e2f-a41c-41df-a3d4-65e831501d32" xsi:nil="true"/>
  </documentManagement>
</p:properties>
</file>

<file path=customXml/itemProps1.xml><?xml version="1.0" encoding="utf-8"?>
<ds:datastoreItem xmlns:ds="http://schemas.openxmlformats.org/officeDocument/2006/customXml" ds:itemID="{75DF8B23-D48A-4EA3-B03D-BBA7AF4B9E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bd6e2f-a41c-41df-a3d4-65e831501d32"/>
    <ds:schemaRef ds:uri="1c007e4e-8471-4d79-b105-584b429d93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27A5EF-F887-49E1-BD39-EC37585A5495}">
  <ds:schemaRefs>
    <ds:schemaRef ds:uri="http://schemas.microsoft.com/sharepoint/v3/contenttype/forms"/>
  </ds:schemaRefs>
</ds:datastoreItem>
</file>

<file path=customXml/itemProps3.xml><?xml version="1.0" encoding="utf-8"?>
<ds:datastoreItem xmlns:ds="http://schemas.openxmlformats.org/officeDocument/2006/customXml" ds:itemID="{648106C1-2D91-47C5-AADA-1E51710FB6D5}">
  <ds:schemaRefs>
    <ds:schemaRef ds:uri="http://schemas.microsoft.com/office/2006/metadata/properties"/>
    <ds:schemaRef ds:uri="http://schemas.microsoft.com/office/infopath/2007/PartnerControls"/>
    <ds:schemaRef ds:uri="1c007e4e-8471-4d79-b105-584b429d936d"/>
    <ds:schemaRef ds:uri="e2bd6e2f-a41c-41df-a3d4-65e831501d32"/>
  </ds:schemaRefs>
</ds:datastoreItem>
</file>

<file path=docProps/app.xml><?xml version="1.0" encoding="utf-8"?>
<Properties xmlns="http://schemas.openxmlformats.org/officeDocument/2006/extended-properties" xmlns:vt="http://schemas.openxmlformats.org/officeDocument/2006/docPropsVTypes">
  <TotalTime>7442</TotalTime>
  <Words>2060</Words>
  <Application>Microsoft Office PowerPoint</Application>
  <PresentationFormat>Custom</PresentationFormat>
  <Paragraphs>217</Paragraphs>
  <Slides>21</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3" baseType="lpstr">
      <vt:lpstr>Nunito</vt:lpstr>
      <vt:lpstr>Calibri</vt:lpstr>
      <vt:lpstr>Open Sans</vt:lpstr>
      <vt:lpstr>Bodoni MT Condensed</vt:lpstr>
      <vt:lpstr>Aptos</vt:lpstr>
      <vt:lpstr>Tahoma</vt:lpstr>
      <vt:lpstr>Corbel</vt:lpstr>
      <vt:lpstr>ＭＳ Ｐゴシック</vt:lpstr>
      <vt:lpstr>Arial</vt:lpstr>
      <vt:lpstr>Times New Roman</vt:lpstr>
      <vt:lpstr>Office Theme</vt:lpstr>
      <vt:lpstr>Visio</vt:lpstr>
      <vt:lpstr>PowerPoint Presentation</vt:lpstr>
      <vt:lpstr>PowerPoint Presentation</vt:lpstr>
      <vt:lpstr>Food Environment</vt:lpstr>
      <vt:lpstr>Food Safety in Canada</vt:lpstr>
      <vt:lpstr>Halal Foods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Halal Certification Standards</vt:lpstr>
      <vt:lpstr>PowerPoint Presentation</vt:lpstr>
      <vt:lpstr>Organization of Islamic Cooperation (OIC)</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Win10</dc:creator>
  <cp:lastModifiedBy>Hoan Pham</cp:lastModifiedBy>
  <cp:revision>120</cp:revision>
  <dcterms:created xsi:type="dcterms:W3CDTF">2006-08-16T00:00:00Z</dcterms:created>
  <dcterms:modified xsi:type="dcterms:W3CDTF">2025-10-28T06:35:37Z</dcterms:modified>
  <dc:identifier>DAFPAjkNUBw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0x0101003693E6A12A4DC249AAE4FBB0946DCF4F</vt:lpwstr>
  </property>
  <property fmtid="{D5CDD505-2E9C-101B-9397-08002B2CF9AE}" pid="3" name="MediaServiceImageTags">
    <vt:lpwstr/>
  </property>
</Properties>
</file>